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0" r:id="rId1"/>
  </p:sldMasterIdLst>
  <p:notesMasterIdLst>
    <p:notesMasterId r:id="rId42"/>
  </p:notesMasterIdLst>
  <p:sldIdLst>
    <p:sldId id="256" r:id="rId2"/>
    <p:sldId id="335" r:id="rId3"/>
    <p:sldId id="339" r:id="rId4"/>
    <p:sldId id="315" r:id="rId5"/>
    <p:sldId id="334" r:id="rId6"/>
    <p:sldId id="332" r:id="rId7"/>
    <p:sldId id="338" r:id="rId8"/>
    <p:sldId id="323" r:id="rId9"/>
    <p:sldId id="337" r:id="rId10"/>
    <p:sldId id="340" r:id="rId11"/>
    <p:sldId id="324" r:id="rId12"/>
    <p:sldId id="325" r:id="rId13"/>
    <p:sldId id="326" r:id="rId14"/>
    <p:sldId id="349" r:id="rId15"/>
    <p:sldId id="327" r:id="rId16"/>
    <p:sldId id="342" r:id="rId17"/>
    <p:sldId id="343" r:id="rId18"/>
    <p:sldId id="350" r:id="rId19"/>
    <p:sldId id="328" r:id="rId20"/>
    <p:sldId id="351" r:id="rId21"/>
    <p:sldId id="345" r:id="rId22"/>
    <p:sldId id="352" r:id="rId23"/>
    <p:sldId id="346" r:id="rId24"/>
    <p:sldId id="353" r:id="rId25"/>
    <p:sldId id="329" r:id="rId26"/>
    <p:sldId id="348" r:id="rId27"/>
    <p:sldId id="354" r:id="rId28"/>
    <p:sldId id="347" r:id="rId29"/>
    <p:sldId id="355" r:id="rId30"/>
    <p:sldId id="363" r:id="rId31"/>
    <p:sldId id="356" r:id="rId32"/>
    <p:sldId id="357" r:id="rId33"/>
    <p:sldId id="330" r:id="rId34"/>
    <p:sldId id="358" r:id="rId35"/>
    <p:sldId id="359" r:id="rId36"/>
    <p:sldId id="361" r:id="rId37"/>
    <p:sldId id="366" r:id="rId38"/>
    <p:sldId id="364" r:id="rId39"/>
    <p:sldId id="367" r:id="rId40"/>
    <p:sldId id="362" r:id="rId4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 autoAdjust="0"/>
    <p:restoredTop sz="94694" autoAdjust="0"/>
  </p:normalViewPr>
  <p:slideViewPr>
    <p:cSldViewPr>
      <p:cViewPr varScale="1">
        <p:scale>
          <a:sx n="124" d="100"/>
          <a:sy n="124" d="100"/>
        </p:scale>
        <p:origin x="1824" y="1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0D36EE-C1DF-4D9E-B231-84498DB8EE78}" type="datetimeFigureOut">
              <a:rPr lang="en-US" smtClean="0"/>
              <a:pPr/>
              <a:t>8/28/18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8B70D0-E3AD-478C-9AB1-DDA3BCE814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1473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8B70D0-E3AD-478C-9AB1-DDA3BCE814C3}" type="slidenum">
              <a:rPr lang="en-US" smtClean="0"/>
              <a:pPr/>
              <a:t>35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8B70D0-E3AD-478C-9AB1-DDA3BCE814C3}" type="slidenum">
              <a:rPr lang="en-US" smtClean="0"/>
              <a:pPr/>
              <a:t>36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8B70D0-E3AD-478C-9AB1-DDA3BCE814C3}" type="slidenum">
              <a:rPr lang="en-US" smtClean="0"/>
              <a:pPr/>
              <a:t>40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94099-7518-4C65-BE33-10D3A529A8B5}" type="datetimeFigureOut">
              <a:rPr lang="en-US" smtClean="0"/>
              <a:pPr/>
              <a:t>8/28/18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5963B-A8F3-498F-9AE2-C09DC853A6E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94099-7518-4C65-BE33-10D3A529A8B5}" type="datetimeFigureOut">
              <a:rPr lang="en-US" smtClean="0"/>
              <a:pPr/>
              <a:t>8/28/18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5963B-A8F3-498F-9AE2-C09DC853A6E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94099-7518-4C65-BE33-10D3A529A8B5}" type="datetimeFigureOut">
              <a:rPr lang="en-US" smtClean="0"/>
              <a:pPr/>
              <a:t>8/28/18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5963B-A8F3-498F-9AE2-C09DC853A6E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94099-7518-4C65-BE33-10D3A529A8B5}" type="datetimeFigureOut">
              <a:rPr lang="en-US" smtClean="0"/>
              <a:pPr/>
              <a:t>8/28/18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5963B-A8F3-498F-9AE2-C09DC853A6E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94099-7518-4C65-BE33-10D3A529A8B5}" type="datetimeFigureOut">
              <a:rPr lang="en-US" smtClean="0"/>
              <a:pPr/>
              <a:t>8/28/18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5963B-A8F3-498F-9AE2-C09DC853A6E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94099-7518-4C65-BE33-10D3A529A8B5}" type="datetimeFigureOut">
              <a:rPr lang="en-US" smtClean="0"/>
              <a:pPr/>
              <a:t>8/28/18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5963B-A8F3-498F-9AE2-C09DC853A6E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94099-7518-4C65-BE33-10D3A529A8B5}" type="datetimeFigureOut">
              <a:rPr lang="en-US" smtClean="0"/>
              <a:pPr/>
              <a:t>8/28/18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5963B-A8F3-498F-9AE2-C09DC853A6E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94099-7518-4C65-BE33-10D3A529A8B5}" type="datetimeFigureOut">
              <a:rPr lang="en-US" smtClean="0"/>
              <a:pPr/>
              <a:t>8/28/18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5963B-A8F3-498F-9AE2-C09DC853A6E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94099-7518-4C65-BE33-10D3A529A8B5}" type="datetimeFigureOut">
              <a:rPr lang="en-US" smtClean="0"/>
              <a:pPr/>
              <a:t>8/28/18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5963B-A8F3-498F-9AE2-C09DC853A6E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94099-7518-4C65-BE33-10D3A529A8B5}" type="datetimeFigureOut">
              <a:rPr lang="en-US" smtClean="0"/>
              <a:pPr/>
              <a:t>8/28/18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5963B-A8F3-498F-9AE2-C09DC853A6E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94099-7518-4C65-BE33-10D3A529A8B5}" type="datetimeFigureOut">
              <a:rPr lang="en-US" smtClean="0"/>
              <a:pPr/>
              <a:t>8/28/18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45963B-A8F3-498F-9AE2-C09DC853A6E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094099-7518-4C65-BE33-10D3A529A8B5}" type="datetimeFigureOut">
              <a:rPr lang="en-US" smtClean="0"/>
              <a:pPr/>
              <a:t>8/28/18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45963B-A8F3-498F-9AE2-C09DC853A6E7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.png"/><Relationship Id="rId7" Type="http://schemas.openxmlformats.org/officeDocument/2006/relationships/image" Target="../media/image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4.png"/><Relationship Id="rId10" Type="http://schemas.openxmlformats.org/officeDocument/2006/relationships/image" Target="../media/image5.png"/><Relationship Id="rId4" Type="http://schemas.openxmlformats.org/officeDocument/2006/relationships/image" Target="../media/image13.png"/><Relationship Id="rId9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Experimental Design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sz="2000" dirty="0">
                <a:solidFill>
                  <a:schemeClr val="bg1"/>
                </a:solidFill>
              </a:rPr>
              <a:t>(14 reasons your results may be meaningless)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sz="1800" dirty="0"/>
          </a:p>
        </p:txBody>
      </p:sp>
      <p:pic>
        <p:nvPicPr>
          <p:cNvPr id="75778" name="Picture 2" descr="thinking man statue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553200" y="3810000"/>
            <a:ext cx="1981200" cy="265706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3000" y="0"/>
            <a:ext cx="6858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TextBox 8"/>
          <p:cNvSpPr txBox="1"/>
          <p:nvPr/>
        </p:nvSpPr>
        <p:spPr>
          <a:xfrm>
            <a:off x="1828800" y="4960203"/>
            <a:ext cx="6019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+mj-lt"/>
              </a:rPr>
              <a:t>Samples should capture</a:t>
            </a:r>
          </a:p>
          <a:p>
            <a:r>
              <a:rPr lang="en-US" sz="2400" b="1" dirty="0">
                <a:latin typeface="+mj-lt"/>
              </a:rPr>
              <a:t>     geographic + genetic diversity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914400" y="1598612"/>
            <a:ext cx="7315200" cy="1588"/>
          </a:xfrm>
          <a:prstGeom prst="line">
            <a:avLst/>
          </a:prstGeom>
          <a:ln w="31750" cap="rnd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/>
          <p:nvPr/>
        </p:nvSpPr>
        <p:spPr>
          <a:xfrm>
            <a:off x="838200" y="1524000"/>
            <a:ext cx="152400" cy="152400"/>
          </a:xfrm>
          <a:prstGeom prst="ellips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9" name="Oval 8"/>
          <p:cNvSpPr/>
          <p:nvPr/>
        </p:nvSpPr>
        <p:spPr>
          <a:xfrm>
            <a:off x="2667000" y="1524000"/>
            <a:ext cx="152400" cy="152400"/>
          </a:xfrm>
          <a:prstGeom prst="ellipse">
            <a:avLst/>
          </a:prstGeom>
          <a:solidFill>
            <a:srgbClr val="FFFF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0" name="Oval 9"/>
          <p:cNvSpPr/>
          <p:nvPr/>
        </p:nvSpPr>
        <p:spPr>
          <a:xfrm>
            <a:off x="3581400" y="1524000"/>
            <a:ext cx="152400" cy="152400"/>
          </a:xfrm>
          <a:prstGeom prst="ellips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1" name="Oval 10"/>
          <p:cNvSpPr/>
          <p:nvPr/>
        </p:nvSpPr>
        <p:spPr>
          <a:xfrm>
            <a:off x="4495800" y="1524000"/>
            <a:ext cx="152400" cy="152400"/>
          </a:xfrm>
          <a:prstGeom prst="ellips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3" name="Oval 12"/>
          <p:cNvSpPr/>
          <p:nvPr/>
        </p:nvSpPr>
        <p:spPr>
          <a:xfrm>
            <a:off x="5410200" y="1524000"/>
            <a:ext cx="152400" cy="152400"/>
          </a:xfrm>
          <a:prstGeom prst="ellips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4" name="Oval 13"/>
          <p:cNvSpPr/>
          <p:nvPr/>
        </p:nvSpPr>
        <p:spPr>
          <a:xfrm>
            <a:off x="6324600" y="1524000"/>
            <a:ext cx="152400" cy="152400"/>
          </a:xfrm>
          <a:prstGeom prst="ellips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5" name="Oval 14"/>
          <p:cNvSpPr/>
          <p:nvPr/>
        </p:nvSpPr>
        <p:spPr>
          <a:xfrm>
            <a:off x="7239000" y="1524000"/>
            <a:ext cx="152400" cy="152400"/>
          </a:xfrm>
          <a:prstGeom prst="ellips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6" name="Oval 15"/>
          <p:cNvSpPr/>
          <p:nvPr/>
        </p:nvSpPr>
        <p:spPr>
          <a:xfrm>
            <a:off x="8153400" y="1524000"/>
            <a:ext cx="152400" cy="152400"/>
          </a:xfrm>
          <a:prstGeom prst="ellips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7" name="TextBox 26"/>
          <p:cNvSpPr txBox="1"/>
          <p:nvPr/>
        </p:nvSpPr>
        <p:spPr>
          <a:xfrm rot="18000000">
            <a:off x="461611" y="505337"/>
            <a:ext cx="1556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Question</a:t>
            </a:r>
          </a:p>
        </p:txBody>
      </p:sp>
      <p:sp>
        <p:nvSpPr>
          <p:cNvPr id="28" name="TextBox 27"/>
          <p:cNvSpPr txBox="1"/>
          <p:nvPr/>
        </p:nvSpPr>
        <p:spPr>
          <a:xfrm rot="18000000">
            <a:off x="1451529" y="636135"/>
            <a:ext cx="1254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Design</a:t>
            </a:r>
          </a:p>
        </p:txBody>
      </p:sp>
      <p:sp>
        <p:nvSpPr>
          <p:cNvPr id="29" name="TextBox 28"/>
          <p:cNvSpPr txBox="1"/>
          <p:nvPr/>
        </p:nvSpPr>
        <p:spPr>
          <a:xfrm rot="18000000">
            <a:off x="2400938" y="625107"/>
            <a:ext cx="12693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  <a:latin typeface="+mj-lt"/>
              </a:rPr>
              <a:t>Collect</a:t>
            </a:r>
          </a:p>
        </p:txBody>
      </p:sp>
      <p:sp>
        <p:nvSpPr>
          <p:cNvPr id="30" name="TextBox 29"/>
          <p:cNvSpPr txBox="1"/>
          <p:nvPr/>
        </p:nvSpPr>
        <p:spPr>
          <a:xfrm rot="18000000">
            <a:off x="3289414" y="599764"/>
            <a:ext cx="13453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Extract</a:t>
            </a:r>
          </a:p>
        </p:txBody>
      </p:sp>
      <p:sp>
        <p:nvSpPr>
          <p:cNvPr id="31" name="TextBox 30"/>
          <p:cNvSpPr txBox="1"/>
          <p:nvPr/>
        </p:nvSpPr>
        <p:spPr>
          <a:xfrm rot="18000000">
            <a:off x="4217193" y="673975"/>
            <a:ext cx="11445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Enrich</a:t>
            </a:r>
          </a:p>
        </p:txBody>
      </p:sp>
      <p:sp>
        <p:nvSpPr>
          <p:cNvPr id="32" name="TextBox 31"/>
          <p:cNvSpPr txBox="1"/>
          <p:nvPr/>
        </p:nvSpPr>
        <p:spPr>
          <a:xfrm rot="18000000">
            <a:off x="5017771" y="489569"/>
            <a:ext cx="15998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Sequence</a:t>
            </a:r>
          </a:p>
        </p:txBody>
      </p:sp>
      <p:sp>
        <p:nvSpPr>
          <p:cNvPr id="33" name="TextBox 32"/>
          <p:cNvSpPr txBox="1"/>
          <p:nvPr/>
        </p:nvSpPr>
        <p:spPr>
          <a:xfrm rot="18000000">
            <a:off x="6060203" y="736003"/>
            <a:ext cx="10307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Align</a:t>
            </a:r>
          </a:p>
        </p:txBody>
      </p:sp>
      <p:sp>
        <p:nvSpPr>
          <p:cNvPr id="34" name="TextBox 33"/>
          <p:cNvSpPr txBox="1"/>
          <p:nvPr/>
        </p:nvSpPr>
        <p:spPr>
          <a:xfrm rot="18000000">
            <a:off x="6863645" y="543331"/>
            <a:ext cx="14745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Estimate</a:t>
            </a:r>
          </a:p>
        </p:txBody>
      </p:sp>
      <p:sp>
        <p:nvSpPr>
          <p:cNvPr id="35" name="TextBox 34"/>
          <p:cNvSpPr txBox="1"/>
          <p:nvPr/>
        </p:nvSpPr>
        <p:spPr>
          <a:xfrm rot="18000000">
            <a:off x="7843565" y="632140"/>
            <a:ext cx="12694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Employ</a:t>
            </a:r>
          </a:p>
        </p:txBody>
      </p:sp>
      <p:sp>
        <p:nvSpPr>
          <p:cNvPr id="21" name="Oval 20"/>
          <p:cNvSpPr/>
          <p:nvPr/>
        </p:nvSpPr>
        <p:spPr>
          <a:xfrm>
            <a:off x="1752600" y="1524000"/>
            <a:ext cx="152400" cy="152400"/>
          </a:xfrm>
          <a:prstGeom prst="ellips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2" name="TextBox 21"/>
          <p:cNvSpPr txBox="1"/>
          <p:nvPr/>
        </p:nvSpPr>
        <p:spPr>
          <a:xfrm>
            <a:off x="609600" y="1981200"/>
            <a:ext cx="8305800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+mj-lt"/>
              </a:rPr>
              <a:t> Data collection:</a:t>
            </a:r>
          </a:p>
          <a:p>
            <a:pPr lvl="1">
              <a:buFont typeface="Arial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+mj-lt"/>
              </a:rPr>
              <a:t> ~100 samples collected in field</a:t>
            </a:r>
          </a:p>
          <a:p>
            <a:pPr lvl="1">
              <a:buFont typeface="Arial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+mj-lt"/>
              </a:rPr>
              <a:t> ~100 samples collected by others*</a:t>
            </a:r>
          </a:p>
          <a:p>
            <a:pPr lvl="1">
              <a:buFont typeface="Arial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+mj-lt"/>
              </a:rPr>
              <a:t> ~50 samples from museum collections*</a:t>
            </a:r>
          </a:p>
          <a:p>
            <a:pPr lvl="1">
              <a:buFont typeface="Arial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+mj-lt"/>
              </a:rPr>
              <a:t> ~250 samples total</a:t>
            </a:r>
            <a:endParaRPr lang="en-US" sz="32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23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152400"/>
            <a:ext cx="793086" cy="679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914400" y="1598612"/>
            <a:ext cx="7315200" cy="1588"/>
          </a:xfrm>
          <a:prstGeom prst="line">
            <a:avLst/>
          </a:prstGeom>
          <a:ln w="31750" cap="rnd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/>
          <p:nvPr/>
        </p:nvSpPr>
        <p:spPr>
          <a:xfrm>
            <a:off x="838200" y="1524000"/>
            <a:ext cx="152400" cy="152400"/>
          </a:xfrm>
          <a:prstGeom prst="ellips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9" name="Oval 8"/>
          <p:cNvSpPr/>
          <p:nvPr/>
        </p:nvSpPr>
        <p:spPr>
          <a:xfrm>
            <a:off x="2667000" y="1524000"/>
            <a:ext cx="152400" cy="152400"/>
          </a:xfrm>
          <a:prstGeom prst="ellips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0" name="Oval 9"/>
          <p:cNvSpPr/>
          <p:nvPr/>
        </p:nvSpPr>
        <p:spPr>
          <a:xfrm>
            <a:off x="3581400" y="1524000"/>
            <a:ext cx="152400" cy="152400"/>
          </a:xfrm>
          <a:prstGeom prst="ellipse">
            <a:avLst/>
          </a:prstGeom>
          <a:solidFill>
            <a:srgbClr val="FFFF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1" name="Oval 10"/>
          <p:cNvSpPr/>
          <p:nvPr/>
        </p:nvSpPr>
        <p:spPr>
          <a:xfrm>
            <a:off x="4495800" y="1524000"/>
            <a:ext cx="152400" cy="152400"/>
          </a:xfrm>
          <a:prstGeom prst="ellips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3" name="Oval 12"/>
          <p:cNvSpPr/>
          <p:nvPr/>
        </p:nvSpPr>
        <p:spPr>
          <a:xfrm>
            <a:off x="5410200" y="1524000"/>
            <a:ext cx="152400" cy="152400"/>
          </a:xfrm>
          <a:prstGeom prst="ellips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4" name="Oval 13"/>
          <p:cNvSpPr/>
          <p:nvPr/>
        </p:nvSpPr>
        <p:spPr>
          <a:xfrm>
            <a:off x="6324600" y="1524000"/>
            <a:ext cx="152400" cy="152400"/>
          </a:xfrm>
          <a:prstGeom prst="ellips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5" name="Oval 14"/>
          <p:cNvSpPr/>
          <p:nvPr/>
        </p:nvSpPr>
        <p:spPr>
          <a:xfrm>
            <a:off x="7239000" y="1524000"/>
            <a:ext cx="152400" cy="152400"/>
          </a:xfrm>
          <a:prstGeom prst="ellips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6" name="Oval 15"/>
          <p:cNvSpPr/>
          <p:nvPr/>
        </p:nvSpPr>
        <p:spPr>
          <a:xfrm>
            <a:off x="8153400" y="1524000"/>
            <a:ext cx="152400" cy="152400"/>
          </a:xfrm>
          <a:prstGeom prst="ellips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7" name="TextBox 26"/>
          <p:cNvSpPr txBox="1"/>
          <p:nvPr/>
        </p:nvSpPr>
        <p:spPr>
          <a:xfrm rot="18000000">
            <a:off x="461611" y="505337"/>
            <a:ext cx="1556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Question</a:t>
            </a:r>
          </a:p>
        </p:txBody>
      </p:sp>
      <p:sp>
        <p:nvSpPr>
          <p:cNvPr id="28" name="TextBox 27"/>
          <p:cNvSpPr txBox="1"/>
          <p:nvPr/>
        </p:nvSpPr>
        <p:spPr>
          <a:xfrm rot="18000000">
            <a:off x="1451529" y="636135"/>
            <a:ext cx="1254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Design</a:t>
            </a:r>
          </a:p>
        </p:txBody>
      </p:sp>
      <p:sp>
        <p:nvSpPr>
          <p:cNvPr id="29" name="TextBox 28"/>
          <p:cNvSpPr txBox="1"/>
          <p:nvPr/>
        </p:nvSpPr>
        <p:spPr>
          <a:xfrm rot="18000000">
            <a:off x="2400938" y="625107"/>
            <a:ext cx="12693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Collect</a:t>
            </a:r>
          </a:p>
        </p:txBody>
      </p:sp>
      <p:sp>
        <p:nvSpPr>
          <p:cNvPr id="30" name="TextBox 29"/>
          <p:cNvSpPr txBox="1"/>
          <p:nvPr/>
        </p:nvSpPr>
        <p:spPr>
          <a:xfrm rot="18000000">
            <a:off x="3289414" y="599764"/>
            <a:ext cx="13453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  <a:latin typeface="+mj-lt"/>
              </a:rPr>
              <a:t>Extract</a:t>
            </a:r>
          </a:p>
        </p:txBody>
      </p:sp>
      <p:sp>
        <p:nvSpPr>
          <p:cNvPr id="31" name="TextBox 30"/>
          <p:cNvSpPr txBox="1"/>
          <p:nvPr/>
        </p:nvSpPr>
        <p:spPr>
          <a:xfrm rot="18000000">
            <a:off x="4217193" y="673975"/>
            <a:ext cx="11445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Enrich</a:t>
            </a:r>
          </a:p>
        </p:txBody>
      </p:sp>
      <p:sp>
        <p:nvSpPr>
          <p:cNvPr id="32" name="TextBox 31"/>
          <p:cNvSpPr txBox="1"/>
          <p:nvPr/>
        </p:nvSpPr>
        <p:spPr>
          <a:xfrm rot="18000000">
            <a:off x="5017771" y="489569"/>
            <a:ext cx="15998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Sequence</a:t>
            </a:r>
          </a:p>
        </p:txBody>
      </p:sp>
      <p:sp>
        <p:nvSpPr>
          <p:cNvPr id="33" name="TextBox 32"/>
          <p:cNvSpPr txBox="1"/>
          <p:nvPr/>
        </p:nvSpPr>
        <p:spPr>
          <a:xfrm rot="18000000">
            <a:off x="6060203" y="736003"/>
            <a:ext cx="10307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Align</a:t>
            </a:r>
          </a:p>
        </p:txBody>
      </p:sp>
      <p:sp>
        <p:nvSpPr>
          <p:cNvPr id="34" name="TextBox 33"/>
          <p:cNvSpPr txBox="1"/>
          <p:nvPr/>
        </p:nvSpPr>
        <p:spPr>
          <a:xfrm rot="18000000">
            <a:off x="6863645" y="543331"/>
            <a:ext cx="14745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Estimate</a:t>
            </a:r>
          </a:p>
        </p:txBody>
      </p:sp>
      <p:sp>
        <p:nvSpPr>
          <p:cNvPr id="35" name="TextBox 34"/>
          <p:cNvSpPr txBox="1"/>
          <p:nvPr/>
        </p:nvSpPr>
        <p:spPr>
          <a:xfrm rot="18000000">
            <a:off x="7843565" y="632140"/>
            <a:ext cx="12694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Employ</a:t>
            </a:r>
          </a:p>
        </p:txBody>
      </p:sp>
      <p:sp>
        <p:nvSpPr>
          <p:cNvPr id="21" name="Oval 20"/>
          <p:cNvSpPr/>
          <p:nvPr/>
        </p:nvSpPr>
        <p:spPr>
          <a:xfrm>
            <a:off x="1752600" y="1524000"/>
            <a:ext cx="152400" cy="152400"/>
          </a:xfrm>
          <a:prstGeom prst="ellips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2" name="TextBox 21"/>
          <p:cNvSpPr txBox="1"/>
          <p:nvPr/>
        </p:nvSpPr>
        <p:spPr>
          <a:xfrm>
            <a:off x="609600" y="1981200"/>
            <a:ext cx="8305800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+mj-lt"/>
              </a:rPr>
              <a:t> Extraction</a:t>
            </a:r>
          </a:p>
          <a:p>
            <a:pPr lvl="1">
              <a:buFont typeface="Arial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+mj-lt"/>
              </a:rPr>
              <a:t> Frog is euthanized</a:t>
            </a:r>
          </a:p>
          <a:p>
            <a:pPr lvl="1">
              <a:buFont typeface="Arial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+mj-lt"/>
              </a:rPr>
              <a:t> Liver is dissected out of frog*</a:t>
            </a:r>
          </a:p>
          <a:p>
            <a:pPr lvl="1">
              <a:buFont typeface="Arial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+mj-lt"/>
              </a:rPr>
              <a:t> DNA is extracted out of liver</a:t>
            </a:r>
          </a:p>
        </p:txBody>
      </p:sp>
      <p:pic>
        <p:nvPicPr>
          <p:cNvPr id="23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152400"/>
            <a:ext cx="793086" cy="679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914400" y="1598612"/>
            <a:ext cx="7315200" cy="1588"/>
          </a:xfrm>
          <a:prstGeom prst="line">
            <a:avLst/>
          </a:prstGeom>
          <a:ln w="31750" cap="rnd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/>
          <p:nvPr/>
        </p:nvSpPr>
        <p:spPr>
          <a:xfrm>
            <a:off x="838200" y="1524000"/>
            <a:ext cx="152400" cy="152400"/>
          </a:xfrm>
          <a:prstGeom prst="ellips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9" name="Oval 8"/>
          <p:cNvSpPr/>
          <p:nvPr/>
        </p:nvSpPr>
        <p:spPr>
          <a:xfrm>
            <a:off x="2667000" y="1524000"/>
            <a:ext cx="152400" cy="152400"/>
          </a:xfrm>
          <a:prstGeom prst="ellips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0" name="Oval 9"/>
          <p:cNvSpPr/>
          <p:nvPr/>
        </p:nvSpPr>
        <p:spPr>
          <a:xfrm>
            <a:off x="3581400" y="1524000"/>
            <a:ext cx="152400" cy="152400"/>
          </a:xfrm>
          <a:prstGeom prst="ellips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1" name="Oval 10"/>
          <p:cNvSpPr/>
          <p:nvPr/>
        </p:nvSpPr>
        <p:spPr>
          <a:xfrm>
            <a:off x="4495800" y="1524000"/>
            <a:ext cx="152400" cy="152400"/>
          </a:xfrm>
          <a:prstGeom prst="ellipse">
            <a:avLst/>
          </a:prstGeom>
          <a:solidFill>
            <a:srgbClr val="FFFF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3" name="Oval 12"/>
          <p:cNvSpPr/>
          <p:nvPr/>
        </p:nvSpPr>
        <p:spPr>
          <a:xfrm>
            <a:off x="5410200" y="1524000"/>
            <a:ext cx="152400" cy="152400"/>
          </a:xfrm>
          <a:prstGeom prst="ellips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4" name="Oval 13"/>
          <p:cNvSpPr/>
          <p:nvPr/>
        </p:nvSpPr>
        <p:spPr>
          <a:xfrm>
            <a:off x="6324600" y="1524000"/>
            <a:ext cx="152400" cy="152400"/>
          </a:xfrm>
          <a:prstGeom prst="ellips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5" name="Oval 14"/>
          <p:cNvSpPr/>
          <p:nvPr/>
        </p:nvSpPr>
        <p:spPr>
          <a:xfrm>
            <a:off x="7239000" y="1524000"/>
            <a:ext cx="152400" cy="152400"/>
          </a:xfrm>
          <a:prstGeom prst="ellips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6" name="Oval 15"/>
          <p:cNvSpPr/>
          <p:nvPr/>
        </p:nvSpPr>
        <p:spPr>
          <a:xfrm>
            <a:off x="8153400" y="1524000"/>
            <a:ext cx="152400" cy="152400"/>
          </a:xfrm>
          <a:prstGeom prst="ellips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7" name="TextBox 26"/>
          <p:cNvSpPr txBox="1"/>
          <p:nvPr/>
        </p:nvSpPr>
        <p:spPr>
          <a:xfrm rot="18000000">
            <a:off x="461611" y="505337"/>
            <a:ext cx="1556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Question</a:t>
            </a:r>
          </a:p>
        </p:txBody>
      </p:sp>
      <p:sp>
        <p:nvSpPr>
          <p:cNvPr id="28" name="TextBox 27"/>
          <p:cNvSpPr txBox="1"/>
          <p:nvPr/>
        </p:nvSpPr>
        <p:spPr>
          <a:xfrm rot="18000000">
            <a:off x="1451529" y="636135"/>
            <a:ext cx="1254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Design</a:t>
            </a:r>
          </a:p>
        </p:txBody>
      </p:sp>
      <p:sp>
        <p:nvSpPr>
          <p:cNvPr id="29" name="TextBox 28"/>
          <p:cNvSpPr txBox="1"/>
          <p:nvPr/>
        </p:nvSpPr>
        <p:spPr>
          <a:xfrm rot="18000000">
            <a:off x="2400938" y="625107"/>
            <a:ext cx="12693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Collect</a:t>
            </a:r>
          </a:p>
        </p:txBody>
      </p:sp>
      <p:sp>
        <p:nvSpPr>
          <p:cNvPr id="30" name="TextBox 29"/>
          <p:cNvSpPr txBox="1"/>
          <p:nvPr/>
        </p:nvSpPr>
        <p:spPr>
          <a:xfrm rot="18000000">
            <a:off x="3289414" y="599764"/>
            <a:ext cx="13453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Extract</a:t>
            </a:r>
          </a:p>
        </p:txBody>
      </p:sp>
      <p:sp>
        <p:nvSpPr>
          <p:cNvPr id="31" name="TextBox 30"/>
          <p:cNvSpPr txBox="1"/>
          <p:nvPr/>
        </p:nvSpPr>
        <p:spPr>
          <a:xfrm rot="18000000">
            <a:off x="4217193" y="673975"/>
            <a:ext cx="11445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  <a:latin typeface="+mj-lt"/>
              </a:rPr>
              <a:t>Enrich</a:t>
            </a:r>
          </a:p>
        </p:txBody>
      </p:sp>
      <p:sp>
        <p:nvSpPr>
          <p:cNvPr id="32" name="TextBox 31"/>
          <p:cNvSpPr txBox="1"/>
          <p:nvPr/>
        </p:nvSpPr>
        <p:spPr>
          <a:xfrm rot="18000000">
            <a:off x="5017771" y="489569"/>
            <a:ext cx="15998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Sequence</a:t>
            </a:r>
          </a:p>
        </p:txBody>
      </p:sp>
      <p:sp>
        <p:nvSpPr>
          <p:cNvPr id="33" name="TextBox 32"/>
          <p:cNvSpPr txBox="1"/>
          <p:nvPr/>
        </p:nvSpPr>
        <p:spPr>
          <a:xfrm rot="18000000">
            <a:off x="6060203" y="736003"/>
            <a:ext cx="10307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Align</a:t>
            </a:r>
          </a:p>
        </p:txBody>
      </p:sp>
      <p:sp>
        <p:nvSpPr>
          <p:cNvPr id="34" name="TextBox 33"/>
          <p:cNvSpPr txBox="1"/>
          <p:nvPr/>
        </p:nvSpPr>
        <p:spPr>
          <a:xfrm rot="18000000">
            <a:off x="6863645" y="543331"/>
            <a:ext cx="14745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Estimate</a:t>
            </a:r>
          </a:p>
        </p:txBody>
      </p:sp>
      <p:sp>
        <p:nvSpPr>
          <p:cNvPr id="35" name="TextBox 34"/>
          <p:cNvSpPr txBox="1"/>
          <p:nvPr/>
        </p:nvSpPr>
        <p:spPr>
          <a:xfrm rot="18000000">
            <a:off x="7843565" y="632140"/>
            <a:ext cx="12694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Employ</a:t>
            </a:r>
          </a:p>
        </p:txBody>
      </p:sp>
      <p:sp>
        <p:nvSpPr>
          <p:cNvPr id="21" name="Oval 20"/>
          <p:cNvSpPr/>
          <p:nvPr/>
        </p:nvSpPr>
        <p:spPr>
          <a:xfrm>
            <a:off x="1752600" y="1524000"/>
            <a:ext cx="152400" cy="152400"/>
          </a:xfrm>
          <a:prstGeom prst="ellips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2" name="TextBox 21"/>
          <p:cNvSpPr txBox="1"/>
          <p:nvPr/>
        </p:nvSpPr>
        <p:spPr>
          <a:xfrm>
            <a:off x="609600" y="1981200"/>
            <a:ext cx="83058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+mj-lt"/>
              </a:rPr>
              <a:t> DNA enriched by PCR</a:t>
            </a:r>
          </a:p>
          <a:p>
            <a:pPr lvl="1">
              <a:buFont typeface="Arial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+mj-lt"/>
              </a:rPr>
              <a:t> Genes are chosen for sequencing</a:t>
            </a:r>
          </a:p>
          <a:p>
            <a:pPr lvl="2">
              <a:buFont typeface="Arial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+mj-lt"/>
              </a:rPr>
              <a:t> How many genes are needed?</a:t>
            </a:r>
          </a:p>
          <a:p>
            <a:pPr lvl="2"/>
            <a:r>
              <a:rPr lang="en-US" sz="2800" dirty="0">
                <a:solidFill>
                  <a:schemeClr val="bg1"/>
                </a:solidFill>
                <a:latin typeface="+mj-lt"/>
              </a:rPr>
              <a:t> </a:t>
            </a:r>
          </a:p>
          <a:p>
            <a:pPr lvl="2"/>
            <a:endParaRPr lang="en-US" sz="2800" dirty="0">
              <a:solidFill>
                <a:schemeClr val="bg1"/>
              </a:solidFill>
              <a:latin typeface="+mj-lt"/>
            </a:endParaRPr>
          </a:p>
          <a:p>
            <a:pPr lvl="2">
              <a:buFont typeface="Arial" pitchFamily="34" charset="0"/>
              <a:buChar char="•"/>
            </a:pPr>
            <a:endParaRPr lang="en-US" sz="2800" dirty="0">
              <a:solidFill>
                <a:schemeClr val="bg1"/>
              </a:solidFill>
              <a:latin typeface="+mj-lt"/>
            </a:endParaRPr>
          </a:p>
          <a:p>
            <a:pPr lvl="2">
              <a:buFont typeface="Arial" pitchFamily="34" charset="0"/>
              <a:buChar char="•"/>
            </a:pPr>
            <a:endParaRPr lang="en-US" sz="2800" dirty="0">
              <a:solidFill>
                <a:schemeClr val="bg1"/>
              </a:solidFill>
              <a:latin typeface="+mj-lt"/>
            </a:endParaRPr>
          </a:p>
          <a:p>
            <a:pPr lvl="2">
              <a:buFont typeface="Arial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+mj-lt"/>
              </a:rPr>
              <a:t>What is useful?</a:t>
            </a:r>
          </a:p>
          <a:p>
            <a:pPr lvl="2"/>
            <a:endParaRPr lang="en-US" sz="2800" dirty="0">
              <a:solidFill>
                <a:schemeClr val="bg1"/>
              </a:solidFill>
              <a:latin typeface="+mj-lt"/>
            </a:endParaRPr>
          </a:p>
          <a:p>
            <a:pPr lvl="2">
              <a:buFont typeface="Arial" pitchFamily="34" charset="0"/>
              <a:buChar char="•"/>
            </a:pPr>
            <a:endParaRPr lang="en-US" sz="2800" dirty="0">
              <a:solidFill>
                <a:schemeClr val="bg1"/>
              </a:solidFill>
              <a:latin typeface="+mj-lt"/>
            </a:endParaRPr>
          </a:p>
          <a:p>
            <a:pPr lvl="2">
              <a:buFont typeface="Arial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+mj-lt"/>
              </a:rPr>
              <a:t>What is available?</a:t>
            </a:r>
          </a:p>
        </p:txBody>
      </p:sp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14600" y="3429000"/>
            <a:ext cx="4876800" cy="80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514600" y="5522552"/>
            <a:ext cx="5410200" cy="8782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7" name="Picture 7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514600" y="4267200"/>
            <a:ext cx="5257800" cy="8224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914400" y="1598612"/>
            <a:ext cx="7315200" cy="1588"/>
          </a:xfrm>
          <a:prstGeom prst="line">
            <a:avLst/>
          </a:prstGeom>
          <a:ln w="31750" cap="rnd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/>
          <p:nvPr/>
        </p:nvSpPr>
        <p:spPr>
          <a:xfrm>
            <a:off x="838200" y="1524000"/>
            <a:ext cx="152400" cy="152400"/>
          </a:xfrm>
          <a:prstGeom prst="ellips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9" name="Oval 8"/>
          <p:cNvSpPr/>
          <p:nvPr/>
        </p:nvSpPr>
        <p:spPr>
          <a:xfrm>
            <a:off x="2667000" y="1524000"/>
            <a:ext cx="152400" cy="152400"/>
          </a:xfrm>
          <a:prstGeom prst="ellips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0" name="Oval 9"/>
          <p:cNvSpPr/>
          <p:nvPr/>
        </p:nvSpPr>
        <p:spPr>
          <a:xfrm>
            <a:off x="3581400" y="1524000"/>
            <a:ext cx="152400" cy="152400"/>
          </a:xfrm>
          <a:prstGeom prst="ellips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1" name="Oval 10"/>
          <p:cNvSpPr/>
          <p:nvPr/>
        </p:nvSpPr>
        <p:spPr>
          <a:xfrm>
            <a:off x="4495800" y="1524000"/>
            <a:ext cx="152400" cy="152400"/>
          </a:xfrm>
          <a:prstGeom prst="ellipse">
            <a:avLst/>
          </a:prstGeom>
          <a:solidFill>
            <a:srgbClr val="FFFF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3" name="Oval 12"/>
          <p:cNvSpPr/>
          <p:nvPr/>
        </p:nvSpPr>
        <p:spPr>
          <a:xfrm>
            <a:off x="5410200" y="1524000"/>
            <a:ext cx="152400" cy="152400"/>
          </a:xfrm>
          <a:prstGeom prst="ellips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4" name="Oval 13"/>
          <p:cNvSpPr/>
          <p:nvPr/>
        </p:nvSpPr>
        <p:spPr>
          <a:xfrm>
            <a:off x="6324600" y="1524000"/>
            <a:ext cx="152400" cy="152400"/>
          </a:xfrm>
          <a:prstGeom prst="ellips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5" name="Oval 14"/>
          <p:cNvSpPr/>
          <p:nvPr/>
        </p:nvSpPr>
        <p:spPr>
          <a:xfrm>
            <a:off x="7239000" y="1524000"/>
            <a:ext cx="152400" cy="152400"/>
          </a:xfrm>
          <a:prstGeom prst="ellips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6" name="Oval 15"/>
          <p:cNvSpPr/>
          <p:nvPr/>
        </p:nvSpPr>
        <p:spPr>
          <a:xfrm>
            <a:off x="8153400" y="1524000"/>
            <a:ext cx="152400" cy="152400"/>
          </a:xfrm>
          <a:prstGeom prst="ellips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7" name="TextBox 26"/>
          <p:cNvSpPr txBox="1"/>
          <p:nvPr/>
        </p:nvSpPr>
        <p:spPr>
          <a:xfrm rot="18000000">
            <a:off x="461611" y="505337"/>
            <a:ext cx="1556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Question</a:t>
            </a:r>
          </a:p>
        </p:txBody>
      </p:sp>
      <p:sp>
        <p:nvSpPr>
          <p:cNvPr id="28" name="TextBox 27"/>
          <p:cNvSpPr txBox="1"/>
          <p:nvPr/>
        </p:nvSpPr>
        <p:spPr>
          <a:xfrm rot="18000000">
            <a:off x="1451529" y="636135"/>
            <a:ext cx="1254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Design</a:t>
            </a:r>
          </a:p>
        </p:txBody>
      </p:sp>
      <p:sp>
        <p:nvSpPr>
          <p:cNvPr id="29" name="TextBox 28"/>
          <p:cNvSpPr txBox="1"/>
          <p:nvPr/>
        </p:nvSpPr>
        <p:spPr>
          <a:xfrm rot="18000000">
            <a:off x="2400938" y="625107"/>
            <a:ext cx="12693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Collect</a:t>
            </a:r>
          </a:p>
        </p:txBody>
      </p:sp>
      <p:sp>
        <p:nvSpPr>
          <p:cNvPr id="30" name="TextBox 29"/>
          <p:cNvSpPr txBox="1"/>
          <p:nvPr/>
        </p:nvSpPr>
        <p:spPr>
          <a:xfrm rot="18000000">
            <a:off x="3289414" y="599764"/>
            <a:ext cx="13453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Extract</a:t>
            </a:r>
          </a:p>
        </p:txBody>
      </p:sp>
      <p:sp>
        <p:nvSpPr>
          <p:cNvPr id="31" name="TextBox 30"/>
          <p:cNvSpPr txBox="1"/>
          <p:nvPr/>
        </p:nvSpPr>
        <p:spPr>
          <a:xfrm rot="18000000">
            <a:off x="4217193" y="673975"/>
            <a:ext cx="11445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  <a:latin typeface="+mj-lt"/>
              </a:rPr>
              <a:t>Enrich</a:t>
            </a:r>
          </a:p>
        </p:txBody>
      </p:sp>
      <p:sp>
        <p:nvSpPr>
          <p:cNvPr id="32" name="TextBox 31"/>
          <p:cNvSpPr txBox="1"/>
          <p:nvPr/>
        </p:nvSpPr>
        <p:spPr>
          <a:xfrm rot="18000000">
            <a:off x="5017771" y="489569"/>
            <a:ext cx="15998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Sequence</a:t>
            </a:r>
          </a:p>
        </p:txBody>
      </p:sp>
      <p:sp>
        <p:nvSpPr>
          <p:cNvPr id="33" name="TextBox 32"/>
          <p:cNvSpPr txBox="1"/>
          <p:nvPr/>
        </p:nvSpPr>
        <p:spPr>
          <a:xfrm rot="18000000">
            <a:off x="6060203" y="736003"/>
            <a:ext cx="10307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Align</a:t>
            </a:r>
          </a:p>
        </p:txBody>
      </p:sp>
      <p:sp>
        <p:nvSpPr>
          <p:cNvPr id="34" name="TextBox 33"/>
          <p:cNvSpPr txBox="1"/>
          <p:nvPr/>
        </p:nvSpPr>
        <p:spPr>
          <a:xfrm rot="18000000">
            <a:off x="6863645" y="543331"/>
            <a:ext cx="14745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Estimate</a:t>
            </a:r>
          </a:p>
        </p:txBody>
      </p:sp>
      <p:sp>
        <p:nvSpPr>
          <p:cNvPr id="35" name="TextBox 34"/>
          <p:cNvSpPr txBox="1"/>
          <p:nvPr/>
        </p:nvSpPr>
        <p:spPr>
          <a:xfrm rot="18000000">
            <a:off x="7843565" y="632140"/>
            <a:ext cx="12694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Employ</a:t>
            </a:r>
          </a:p>
        </p:txBody>
      </p:sp>
      <p:sp>
        <p:nvSpPr>
          <p:cNvPr id="21" name="Oval 20"/>
          <p:cNvSpPr/>
          <p:nvPr/>
        </p:nvSpPr>
        <p:spPr>
          <a:xfrm>
            <a:off x="1752600" y="1524000"/>
            <a:ext cx="152400" cy="152400"/>
          </a:xfrm>
          <a:prstGeom prst="ellips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2" name="TextBox 21"/>
          <p:cNvSpPr txBox="1"/>
          <p:nvPr/>
        </p:nvSpPr>
        <p:spPr>
          <a:xfrm>
            <a:off x="609600" y="1981200"/>
            <a:ext cx="8305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+mj-lt"/>
              </a:rPr>
              <a:t> 3 genes were sequenced (what was available)</a:t>
            </a:r>
          </a:p>
          <a:p>
            <a:pPr lvl="1">
              <a:buFont typeface="Arial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+mj-lt"/>
              </a:rPr>
              <a:t> 12S</a:t>
            </a:r>
          </a:p>
          <a:p>
            <a:pPr lvl="1">
              <a:buFont typeface="Arial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+mj-lt"/>
              </a:rPr>
              <a:t> 16S</a:t>
            </a:r>
          </a:p>
          <a:p>
            <a:pPr lvl="1">
              <a:buFont typeface="Arial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+mj-lt"/>
              </a:rPr>
              <a:t>tRNAval</a:t>
            </a:r>
            <a:endParaRPr lang="en-US" sz="2800" dirty="0">
              <a:solidFill>
                <a:schemeClr val="bg1"/>
              </a:solidFill>
              <a:latin typeface="+mj-lt"/>
            </a:endParaRPr>
          </a:p>
          <a:p>
            <a:pPr lvl="1">
              <a:buFont typeface="Arial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+mj-lt"/>
              </a:rPr>
              <a:t> ~2400nt total</a:t>
            </a:r>
          </a:p>
        </p:txBody>
      </p:sp>
      <p:pic>
        <p:nvPicPr>
          <p:cNvPr id="25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152400"/>
            <a:ext cx="793086" cy="679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914400" y="1598612"/>
            <a:ext cx="7315200" cy="1588"/>
          </a:xfrm>
          <a:prstGeom prst="line">
            <a:avLst/>
          </a:prstGeom>
          <a:ln w="31750" cap="rnd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/>
          <p:nvPr/>
        </p:nvSpPr>
        <p:spPr>
          <a:xfrm>
            <a:off x="838200" y="1524000"/>
            <a:ext cx="152400" cy="152400"/>
          </a:xfrm>
          <a:prstGeom prst="ellips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9" name="Oval 8"/>
          <p:cNvSpPr/>
          <p:nvPr/>
        </p:nvSpPr>
        <p:spPr>
          <a:xfrm>
            <a:off x="2667000" y="1524000"/>
            <a:ext cx="152400" cy="152400"/>
          </a:xfrm>
          <a:prstGeom prst="ellips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0" name="Oval 9"/>
          <p:cNvSpPr/>
          <p:nvPr/>
        </p:nvSpPr>
        <p:spPr>
          <a:xfrm>
            <a:off x="3581400" y="1524000"/>
            <a:ext cx="152400" cy="152400"/>
          </a:xfrm>
          <a:prstGeom prst="ellips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1" name="Oval 10"/>
          <p:cNvSpPr/>
          <p:nvPr/>
        </p:nvSpPr>
        <p:spPr>
          <a:xfrm>
            <a:off x="4495800" y="1524000"/>
            <a:ext cx="152400" cy="152400"/>
          </a:xfrm>
          <a:prstGeom prst="ellips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3" name="Oval 12"/>
          <p:cNvSpPr/>
          <p:nvPr/>
        </p:nvSpPr>
        <p:spPr>
          <a:xfrm>
            <a:off x="5410200" y="1524000"/>
            <a:ext cx="152400" cy="152400"/>
          </a:xfrm>
          <a:prstGeom prst="ellipse">
            <a:avLst/>
          </a:prstGeom>
          <a:solidFill>
            <a:srgbClr val="FFFF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4" name="Oval 13"/>
          <p:cNvSpPr/>
          <p:nvPr/>
        </p:nvSpPr>
        <p:spPr>
          <a:xfrm>
            <a:off x="6324600" y="1524000"/>
            <a:ext cx="152400" cy="152400"/>
          </a:xfrm>
          <a:prstGeom prst="ellips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5" name="Oval 14"/>
          <p:cNvSpPr/>
          <p:nvPr/>
        </p:nvSpPr>
        <p:spPr>
          <a:xfrm>
            <a:off x="7239000" y="1524000"/>
            <a:ext cx="152400" cy="152400"/>
          </a:xfrm>
          <a:prstGeom prst="ellips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6" name="Oval 15"/>
          <p:cNvSpPr/>
          <p:nvPr/>
        </p:nvSpPr>
        <p:spPr>
          <a:xfrm>
            <a:off x="8153400" y="1524000"/>
            <a:ext cx="152400" cy="152400"/>
          </a:xfrm>
          <a:prstGeom prst="ellips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7" name="TextBox 26"/>
          <p:cNvSpPr txBox="1"/>
          <p:nvPr/>
        </p:nvSpPr>
        <p:spPr>
          <a:xfrm rot="18000000">
            <a:off x="461611" y="505337"/>
            <a:ext cx="1556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Question</a:t>
            </a:r>
          </a:p>
        </p:txBody>
      </p:sp>
      <p:sp>
        <p:nvSpPr>
          <p:cNvPr id="28" name="TextBox 27"/>
          <p:cNvSpPr txBox="1"/>
          <p:nvPr/>
        </p:nvSpPr>
        <p:spPr>
          <a:xfrm rot="18000000">
            <a:off x="1451529" y="636135"/>
            <a:ext cx="1254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Design</a:t>
            </a:r>
          </a:p>
        </p:txBody>
      </p:sp>
      <p:sp>
        <p:nvSpPr>
          <p:cNvPr id="29" name="TextBox 28"/>
          <p:cNvSpPr txBox="1"/>
          <p:nvPr/>
        </p:nvSpPr>
        <p:spPr>
          <a:xfrm rot="18000000">
            <a:off x="2400938" y="625107"/>
            <a:ext cx="12693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Collect</a:t>
            </a:r>
          </a:p>
        </p:txBody>
      </p:sp>
      <p:sp>
        <p:nvSpPr>
          <p:cNvPr id="30" name="TextBox 29"/>
          <p:cNvSpPr txBox="1"/>
          <p:nvPr/>
        </p:nvSpPr>
        <p:spPr>
          <a:xfrm rot="18000000">
            <a:off x="3289414" y="599764"/>
            <a:ext cx="13453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Extract</a:t>
            </a:r>
          </a:p>
        </p:txBody>
      </p:sp>
      <p:sp>
        <p:nvSpPr>
          <p:cNvPr id="31" name="TextBox 30"/>
          <p:cNvSpPr txBox="1"/>
          <p:nvPr/>
        </p:nvSpPr>
        <p:spPr>
          <a:xfrm rot="18000000">
            <a:off x="4217193" y="673975"/>
            <a:ext cx="11445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Enrich</a:t>
            </a:r>
          </a:p>
        </p:txBody>
      </p:sp>
      <p:sp>
        <p:nvSpPr>
          <p:cNvPr id="32" name="TextBox 31"/>
          <p:cNvSpPr txBox="1"/>
          <p:nvPr/>
        </p:nvSpPr>
        <p:spPr>
          <a:xfrm rot="18000000">
            <a:off x="5017771" y="489569"/>
            <a:ext cx="15998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  <a:latin typeface="+mj-lt"/>
              </a:rPr>
              <a:t>Sequence</a:t>
            </a:r>
          </a:p>
        </p:txBody>
      </p:sp>
      <p:sp>
        <p:nvSpPr>
          <p:cNvPr id="33" name="TextBox 32"/>
          <p:cNvSpPr txBox="1"/>
          <p:nvPr/>
        </p:nvSpPr>
        <p:spPr>
          <a:xfrm rot="18000000">
            <a:off x="6060203" y="736003"/>
            <a:ext cx="10307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Align</a:t>
            </a:r>
          </a:p>
        </p:txBody>
      </p:sp>
      <p:sp>
        <p:nvSpPr>
          <p:cNvPr id="34" name="TextBox 33"/>
          <p:cNvSpPr txBox="1"/>
          <p:nvPr/>
        </p:nvSpPr>
        <p:spPr>
          <a:xfrm rot="18000000">
            <a:off x="6863645" y="543331"/>
            <a:ext cx="14745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Estimate</a:t>
            </a:r>
          </a:p>
        </p:txBody>
      </p:sp>
      <p:sp>
        <p:nvSpPr>
          <p:cNvPr id="35" name="TextBox 34"/>
          <p:cNvSpPr txBox="1"/>
          <p:nvPr/>
        </p:nvSpPr>
        <p:spPr>
          <a:xfrm rot="18000000">
            <a:off x="7843565" y="632140"/>
            <a:ext cx="12694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Employ</a:t>
            </a:r>
          </a:p>
        </p:txBody>
      </p:sp>
      <p:sp>
        <p:nvSpPr>
          <p:cNvPr id="21" name="Oval 20"/>
          <p:cNvSpPr/>
          <p:nvPr/>
        </p:nvSpPr>
        <p:spPr>
          <a:xfrm>
            <a:off x="1752600" y="1524000"/>
            <a:ext cx="152400" cy="152400"/>
          </a:xfrm>
          <a:prstGeom prst="ellips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28800" y="3200400"/>
            <a:ext cx="5638800" cy="34604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2" name="TextBox 21"/>
          <p:cNvSpPr txBox="1"/>
          <p:nvPr/>
        </p:nvSpPr>
        <p:spPr>
          <a:xfrm>
            <a:off x="609600" y="1981200"/>
            <a:ext cx="8305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+mj-lt"/>
              </a:rPr>
              <a:t> Which sequencing method should be used?</a:t>
            </a:r>
          </a:p>
          <a:p>
            <a:pPr lvl="1">
              <a:buFont typeface="Arial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+mj-lt"/>
              </a:rPr>
              <a:t> Sanger sequencing: watch out for </a:t>
            </a:r>
            <a:r>
              <a:rPr lang="en-US" sz="2800" dirty="0" err="1">
                <a:solidFill>
                  <a:schemeClr val="bg1"/>
                </a:solidFill>
                <a:latin typeface="+mj-lt"/>
              </a:rPr>
              <a:t>heterozygotes</a:t>
            </a:r>
            <a:r>
              <a:rPr lang="en-US" sz="2800" dirty="0">
                <a:solidFill>
                  <a:schemeClr val="bg1"/>
                </a:solidFill>
                <a:latin typeface="+mj-lt"/>
              </a:rPr>
              <a:t>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914400" y="1598612"/>
            <a:ext cx="7315200" cy="1588"/>
          </a:xfrm>
          <a:prstGeom prst="line">
            <a:avLst/>
          </a:prstGeom>
          <a:ln w="31750" cap="rnd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/>
          <p:nvPr/>
        </p:nvSpPr>
        <p:spPr>
          <a:xfrm>
            <a:off x="838200" y="1524000"/>
            <a:ext cx="152400" cy="152400"/>
          </a:xfrm>
          <a:prstGeom prst="ellips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9" name="Oval 8"/>
          <p:cNvSpPr/>
          <p:nvPr/>
        </p:nvSpPr>
        <p:spPr>
          <a:xfrm>
            <a:off x="2667000" y="1524000"/>
            <a:ext cx="152400" cy="152400"/>
          </a:xfrm>
          <a:prstGeom prst="ellips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0" name="Oval 9"/>
          <p:cNvSpPr/>
          <p:nvPr/>
        </p:nvSpPr>
        <p:spPr>
          <a:xfrm>
            <a:off x="3581400" y="1524000"/>
            <a:ext cx="152400" cy="152400"/>
          </a:xfrm>
          <a:prstGeom prst="ellips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1" name="Oval 10"/>
          <p:cNvSpPr/>
          <p:nvPr/>
        </p:nvSpPr>
        <p:spPr>
          <a:xfrm>
            <a:off x="4495800" y="1524000"/>
            <a:ext cx="152400" cy="152400"/>
          </a:xfrm>
          <a:prstGeom prst="ellips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3" name="Oval 12"/>
          <p:cNvSpPr/>
          <p:nvPr/>
        </p:nvSpPr>
        <p:spPr>
          <a:xfrm>
            <a:off x="5410200" y="1524000"/>
            <a:ext cx="152400" cy="152400"/>
          </a:xfrm>
          <a:prstGeom prst="ellipse">
            <a:avLst/>
          </a:prstGeom>
          <a:solidFill>
            <a:srgbClr val="FFFF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4" name="Oval 13"/>
          <p:cNvSpPr/>
          <p:nvPr/>
        </p:nvSpPr>
        <p:spPr>
          <a:xfrm>
            <a:off x="6324600" y="1524000"/>
            <a:ext cx="152400" cy="152400"/>
          </a:xfrm>
          <a:prstGeom prst="ellips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5" name="Oval 14"/>
          <p:cNvSpPr/>
          <p:nvPr/>
        </p:nvSpPr>
        <p:spPr>
          <a:xfrm>
            <a:off x="7239000" y="1524000"/>
            <a:ext cx="152400" cy="152400"/>
          </a:xfrm>
          <a:prstGeom prst="ellips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6" name="Oval 15"/>
          <p:cNvSpPr/>
          <p:nvPr/>
        </p:nvSpPr>
        <p:spPr>
          <a:xfrm>
            <a:off x="8153400" y="1524000"/>
            <a:ext cx="152400" cy="152400"/>
          </a:xfrm>
          <a:prstGeom prst="ellips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7" name="TextBox 26"/>
          <p:cNvSpPr txBox="1"/>
          <p:nvPr/>
        </p:nvSpPr>
        <p:spPr>
          <a:xfrm rot="18000000">
            <a:off x="461611" y="505337"/>
            <a:ext cx="1556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Question</a:t>
            </a:r>
          </a:p>
        </p:txBody>
      </p:sp>
      <p:sp>
        <p:nvSpPr>
          <p:cNvPr id="28" name="TextBox 27"/>
          <p:cNvSpPr txBox="1"/>
          <p:nvPr/>
        </p:nvSpPr>
        <p:spPr>
          <a:xfrm rot="18000000">
            <a:off x="1451529" y="636135"/>
            <a:ext cx="1254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Design</a:t>
            </a:r>
          </a:p>
        </p:txBody>
      </p:sp>
      <p:sp>
        <p:nvSpPr>
          <p:cNvPr id="29" name="TextBox 28"/>
          <p:cNvSpPr txBox="1"/>
          <p:nvPr/>
        </p:nvSpPr>
        <p:spPr>
          <a:xfrm rot="18000000">
            <a:off x="2400938" y="625107"/>
            <a:ext cx="12693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Collect</a:t>
            </a:r>
          </a:p>
        </p:txBody>
      </p:sp>
      <p:sp>
        <p:nvSpPr>
          <p:cNvPr id="30" name="TextBox 29"/>
          <p:cNvSpPr txBox="1"/>
          <p:nvPr/>
        </p:nvSpPr>
        <p:spPr>
          <a:xfrm rot="18000000">
            <a:off x="3289414" y="599764"/>
            <a:ext cx="13453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Extract</a:t>
            </a:r>
          </a:p>
        </p:txBody>
      </p:sp>
      <p:sp>
        <p:nvSpPr>
          <p:cNvPr id="31" name="TextBox 30"/>
          <p:cNvSpPr txBox="1"/>
          <p:nvPr/>
        </p:nvSpPr>
        <p:spPr>
          <a:xfrm rot="18000000">
            <a:off x="4217193" y="673975"/>
            <a:ext cx="11445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Enrich</a:t>
            </a:r>
          </a:p>
        </p:txBody>
      </p:sp>
      <p:sp>
        <p:nvSpPr>
          <p:cNvPr id="32" name="TextBox 31"/>
          <p:cNvSpPr txBox="1"/>
          <p:nvPr/>
        </p:nvSpPr>
        <p:spPr>
          <a:xfrm rot="18000000">
            <a:off x="5017771" y="489569"/>
            <a:ext cx="15998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  <a:latin typeface="+mj-lt"/>
              </a:rPr>
              <a:t>Sequence</a:t>
            </a:r>
          </a:p>
        </p:txBody>
      </p:sp>
      <p:sp>
        <p:nvSpPr>
          <p:cNvPr id="33" name="TextBox 32"/>
          <p:cNvSpPr txBox="1"/>
          <p:nvPr/>
        </p:nvSpPr>
        <p:spPr>
          <a:xfrm rot="18000000">
            <a:off x="6060203" y="736003"/>
            <a:ext cx="10307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Align</a:t>
            </a:r>
          </a:p>
        </p:txBody>
      </p:sp>
      <p:sp>
        <p:nvSpPr>
          <p:cNvPr id="34" name="TextBox 33"/>
          <p:cNvSpPr txBox="1"/>
          <p:nvPr/>
        </p:nvSpPr>
        <p:spPr>
          <a:xfrm rot="18000000">
            <a:off x="6863645" y="543331"/>
            <a:ext cx="14745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Estimate</a:t>
            </a:r>
          </a:p>
        </p:txBody>
      </p:sp>
      <p:sp>
        <p:nvSpPr>
          <p:cNvPr id="35" name="TextBox 34"/>
          <p:cNvSpPr txBox="1"/>
          <p:nvPr/>
        </p:nvSpPr>
        <p:spPr>
          <a:xfrm rot="18000000">
            <a:off x="7843565" y="632140"/>
            <a:ext cx="12694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Employ</a:t>
            </a:r>
          </a:p>
        </p:txBody>
      </p:sp>
      <p:sp>
        <p:nvSpPr>
          <p:cNvPr id="21" name="Oval 20"/>
          <p:cNvSpPr/>
          <p:nvPr/>
        </p:nvSpPr>
        <p:spPr>
          <a:xfrm>
            <a:off x="1752600" y="1524000"/>
            <a:ext cx="152400" cy="152400"/>
          </a:xfrm>
          <a:prstGeom prst="ellips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2" name="TextBox 21"/>
          <p:cNvSpPr txBox="1"/>
          <p:nvPr/>
        </p:nvSpPr>
        <p:spPr>
          <a:xfrm>
            <a:off x="609600" y="1981200"/>
            <a:ext cx="83058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+mj-lt"/>
              </a:rPr>
              <a:t> Which sequencing method should be used?</a:t>
            </a:r>
          </a:p>
          <a:p>
            <a:pPr lvl="1">
              <a:buFont typeface="Arial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+mj-lt"/>
              </a:rPr>
              <a:t> Sanger sequencing: watch out for </a:t>
            </a:r>
            <a:r>
              <a:rPr lang="en-US" sz="2800" dirty="0" err="1">
                <a:solidFill>
                  <a:schemeClr val="bg1"/>
                </a:solidFill>
                <a:latin typeface="+mj-lt"/>
              </a:rPr>
              <a:t>heterozygotes</a:t>
            </a:r>
            <a:r>
              <a:rPr lang="en-US" sz="2800" dirty="0">
                <a:solidFill>
                  <a:schemeClr val="bg1"/>
                </a:solidFill>
                <a:latin typeface="+mj-lt"/>
              </a:rPr>
              <a:t>!</a:t>
            </a:r>
          </a:p>
          <a:p>
            <a:pPr lvl="1">
              <a:buFont typeface="Arial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400" dirty="0">
                <a:solidFill>
                  <a:schemeClr val="bg1"/>
                </a:solidFill>
                <a:latin typeface="+mj-lt"/>
              </a:rPr>
              <a:t>Ion Torrent sequencing: watch out for </a:t>
            </a:r>
            <a:r>
              <a:rPr lang="en-US" sz="2400" dirty="0" err="1">
                <a:solidFill>
                  <a:schemeClr val="bg1"/>
                </a:solidFill>
                <a:latin typeface="+mj-lt"/>
              </a:rPr>
              <a:t>homopolymers</a:t>
            </a:r>
            <a:r>
              <a:rPr lang="en-US" sz="2400" dirty="0">
                <a:solidFill>
                  <a:schemeClr val="bg1"/>
                </a:solidFill>
                <a:latin typeface="+mj-lt"/>
              </a:rPr>
              <a:t>!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066800" y="3657600"/>
            <a:ext cx="533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</a:rPr>
              <a:t>ATA CCA </a:t>
            </a:r>
            <a:r>
              <a:rPr lang="en-US" b="1" dirty="0">
                <a:solidFill>
                  <a:schemeClr val="tx2">
                    <a:lumMod val="60000"/>
                    <a:lumOff val="40000"/>
                  </a:schemeClr>
                </a:solidFill>
                <a:latin typeface="Courier New" pitchFamily="49" charset="0"/>
              </a:rPr>
              <a:t>TTT T</a:t>
            </a:r>
            <a:r>
              <a:rPr lang="en-US" b="1" dirty="0">
                <a:solidFill>
                  <a:schemeClr val="bg1"/>
                </a:solidFill>
                <a:latin typeface="Courier New" pitchFamily="49" charset="0"/>
              </a:rPr>
              <a:t>CA TCC AGC ACC AGG ATC…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010400" y="3657600"/>
            <a:ext cx="175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</a:rPr>
              <a:t>IPFSSSTR…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066800" y="4126468"/>
            <a:ext cx="563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</a:rPr>
              <a:t>ATA CCA 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</a:rPr>
              <a:t>TTT TT</a:t>
            </a:r>
            <a:r>
              <a:rPr lang="en-US" b="1" dirty="0">
                <a:solidFill>
                  <a:schemeClr val="bg1"/>
                </a:solidFill>
                <a:latin typeface="Courier New" pitchFamily="49" charset="0"/>
              </a:rPr>
              <a:t>C ATC CAG CAC CAG GAT C…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010400" y="4114800"/>
            <a:ext cx="175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</a:rPr>
              <a:t>IPF</a:t>
            </a:r>
            <a:r>
              <a:rPr lang="en-US" b="1" dirty="0">
                <a:solidFill>
                  <a:srgbClr val="FFC000"/>
                </a:solidFill>
                <a:latin typeface="Courier New" pitchFamily="49" charset="0"/>
              </a:rPr>
              <a:t>FIQHQD</a:t>
            </a:r>
            <a:r>
              <a:rPr lang="en-US" b="1" dirty="0">
                <a:solidFill>
                  <a:schemeClr val="bg1"/>
                </a:solidFill>
                <a:latin typeface="Courier New" pitchFamily="49" charset="0"/>
              </a:rPr>
              <a:t>…</a:t>
            </a:r>
          </a:p>
        </p:txBody>
      </p:sp>
      <p:cxnSp>
        <p:nvCxnSpPr>
          <p:cNvPr id="36" name="Straight Arrow Connector 35"/>
          <p:cNvCxnSpPr/>
          <p:nvPr/>
        </p:nvCxnSpPr>
        <p:spPr>
          <a:xfrm>
            <a:off x="6477000" y="3810000"/>
            <a:ext cx="379412" cy="1588"/>
          </a:xfrm>
          <a:prstGeom prst="straightConnector1">
            <a:avLst/>
          </a:prstGeom>
          <a:ln w="22225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6477000" y="4267200"/>
            <a:ext cx="379412" cy="1588"/>
          </a:xfrm>
          <a:prstGeom prst="straightConnector1">
            <a:avLst/>
          </a:prstGeom>
          <a:ln w="22225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914400" y="1598612"/>
            <a:ext cx="7315200" cy="1588"/>
          </a:xfrm>
          <a:prstGeom prst="line">
            <a:avLst/>
          </a:prstGeom>
          <a:ln w="31750" cap="rnd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/>
          <p:nvPr/>
        </p:nvSpPr>
        <p:spPr>
          <a:xfrm>
            <a:off x="838200" y="1524000"/>
            <a:ext cx="152400" cy="152400"/>
          </a:xfrm>
          <a:prstGeom prst="ellips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9" name="Oval 8"/>
          <p:cNvSpPr/>
          <p:nvPr/>
        </p:nvSpPr>
        <p:spPr>
          <a:xfrm>
            <a:off x="2667000" y="1524000"/>
            <a:ext cx="152400" cy="152400"/>
          </a:xfrm>
          <a:prstGeom prst="ellips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0" name="Oval 9"/>
          <p:cNvSpPr/>
          <p:nvPr/>
        </p:nvSpPr>
        <p:spPr>
          <a:xfrm>
            <a:off x="3581400" y="1524000"/>
            <a:ext cx="152400" cy="152400"/>
          </a:xfrm>
          <a:prstGeom prst="ellips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1" name="Oval 10"/>
          <p:cNvSpPr/>
          <p:nvPr/>
        </p:nvSpPr>
        <p:spPr>
          <a:xfrm>
            <a:off x="4495800" y="1524000"/>
            <a:ext cx="152400" cy="152400"/>
          </a:xfrm>
          <a:prstGeom prst="ellips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3" name="Oval 12"/>
          <p:cNvSpPr/>
          <p:nvPr/>
        </p:nvSpPr>
        <p:spPr>
          <a:xfrm>
            <a:off x="5410200" y="1524000"/>
            <a:ext cx="152400" cy="152400"/>
          </a:xfrm>
          <a:prstGeom prst="ellipse">
            <a:avLst/>
          </a:prstGeom>
          <a:solidFill>
            <a:srgbClr val="FFFF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4" name="Oval 13"/>
          <p:cNvSpPr/>
          <p:nvPr/>
        </p:nvSpPr>
        <p:spPr>
          <a:xfrm>
            <a:off x="6324600" y="1524000"/>
            <a:ext cx="152400" cy="152400"/>
          </a:xfrm>
          <a:prstGeom prst="ellips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5" name="Oval 14"/>
          <p:cNvSpPr/>
          <p:nvPr/>
        </p:nvSpPr>
        <p:spPr>
          <a:xfrm>
            <a:off x="7239000" y="1524000"/>
            <a:ext cx="152400" cy="152400"/>
          </a:xfrm>
          <a:prstGeom prst="ellips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6" name="Oval 15"/>
          <p:cNvSpPr/>
          <p:nvPr/>
        </p:nvSpPr>
        <p:spPr>
          <a:xfrm>
            <a:off x="8153400" y="1524000"/>
            <a:ext cx="152400" cy="152400"/>
          </a:xfrm>
          <a:prstGeom prst="ellips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7" name="TextBox 26"/>
          <p:cNvSpPr txBox="1"/>
          <p:nvPr/>
        </p:nvSpPr>
        <p:spPr>
          <a:xfrm rot="18000000">
            <a:off x="461611" y="505337"/>
            <a:ext cx="1556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Question</a:t>
            </a:r>
          </a:p>
        </p:txBody>
      </p:sp>
      <p:sp>
        <p:nvSpPr>
          <p:cNvPr id="28" name="TextBox 27"/>
          <p:cNvSpPr txBox="1"/>
          <p:nvPr/>
        </p:nvSpPr>
        <p:spPr>
          <a:xfrm rot="18000000">
            <a:off x="1451529" y="636135"/>
            <a:ext cx="1254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Design</a:t>
            </a:r>
          </a:p>
        </p:txBody>
      </p:sp>
      <p:sp>
        <p:nvSpPr>
          <p:cNvPr id="29" name="TextBox 28"/>
          <p:cNvSpPr txBox="1"/>
          <p:nvPr/>
        </p:nvSpPr>
        <p:spPr>
          <a:xfrm rot="18000000">
            <a:off x="2400938" y="625107"/>
            <a:ext cx="12693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Collect</a:t>
            </a:r>
          </a:p>
        </p:txBody>
      </p:sp>
      <p:sp>
        <p:nvSpPr>
          <p:cNvPr id="30" name="TextBox 29"/>
          <p:cNvSpPr txBox="1"/>
          <p:nvPr/>
        </p:nvSpPr>
        <p:spPr>
          <a:xfrm rot="18000000">
            <a:off x="3289414" y="599764"/>
            <a:ext cx="13453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Extract</a:t>
            </a:r>
          </a:p>
        </p:txBody>
      </p:sp>
      <p:sp>
        <p:nvSpPr>
          <p:cNvPr id="31" name="TextBox 30"/>
          <p:cNvSpPr txBox="1"/>
          <p:nvPr/>
        </p:nvSpPr>
        <p:spPr>
          <a:xfrm rot="18000000">
            <a:off x="4217193" y="673975"/>
            <a:ext cx="11445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Enrich</a:t>
            </a:r>
          </a:p>
        </p:txBody>
      </p:sp>
      <p:sp>
        <p:nvSpPr>
          <p:cNvPr id="32" name="TextBox 31"/>
          <p:cNvSpPr txBox="1"/>
          <p:nvPr/>
        </p:nvSpPr>
        <p:spPr>
          <a:xfrm rot="18000000">
            <a:off x="5017771" y="489569"/>
            <a:ext cx="15998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  <a:latin typeface="+mj-lt"/>
              </a:rPr>
              <a:t>Sequence</a:t>
            </a:r>
          </a:p>
        </p:txBody>
      </p:sp>
      <p:sp>
        <p:nvSpPr>
          <p:cNvPr id="33" name="TextBox 32"/>
          <p:cNvSpPr txBox="1"/>
          <p:nvPr/>
        </p:nvSpPr>
        <p:spPr>
          <a:xfrm rot="18000000">
            <a:off x="6060203" y="736003"/>
            <a:ext cx="10307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Align</a:t>
            </a:r>
          </a:p>
        </p:txBody>
      </p:sp>
      <p:sp>
        <p:nvSpPr>
          <p:cNvPr id="34" name="TextBox 33"/>
          <p:cNvSpPr txBox="1"/>
          <p:nvPr/>
        </p:nvSpPr>
        <p:spPr>
          <a:xfrm rot="18000000">
            <a:off x="6863645" y="543331"/>
            <a:ext cx="14745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Estimate</a:t>
            </a:r>
          </a:p>
        </p:txBody>
      </p:sp>
      <p:sp>
        <p:nvSpPr>
          <p:cNvPr id="35" name="TextBox 34"/>
          <p:cNvSpPr txBox="1"/>
          <p:nvPr/>
        </p:nvSpPr>
        <p:spPr>
          <a:xfrm rot="18000000">
            <a:off x="7843565" y="632140"/>
            <a:ext cx="12694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Employ</a:t>
            </a:r>
          </a:p>
        </p:txBody>
      </p:sp>
      <p:sp>
        <p:nvSpPr>
          <p:cNvPr id="21" name="Oval 20"/>
          <p:cNvSpPr/>
          <p:nvPr/>
        </p:nvSpPr>
        <p:spPr>
          <a:xfrm>
            <a:off x="1752600" y="1524000"/>
            <a:ext cx="152400" cy="152400"/>
          </a:xfrm>
          <a:prstGeom prst="ellips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2" name="TextBox 21"/>
          <p:cNvSpPr txBox="1"/>
          <p:nvPr/>
        </p:nvSpPr>
        <p:spPr>
          <a:xfrm>
            <a:off x="609600" y="1981200"/>
            <a:ext cx="8305800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+mj-lt"/>
              </a:rPr>
              <a:t> Which sequencing method should be used?</a:t>
            </a:r>
          </a:p>
          <a:p>
            <a:pPr lvl="1">
              <a:buFont typeface="Arial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+mj-lt"/>
              </a:rPr>
              <a:t> Sanger sequencing: watch out for </a:t>
            </a:r>
            <a:r>
              <a:rPr lang="en-US" sz="2800" dirty="0" err="1">
                <a:solidFill>
                  <a:schemeClr val="bg1"/>
                </a:solidFill>
                <a:latin typeface="+mj-lt"/>
              </a:rPr>
              <a:t>heterozygotes</a:t>
            </a:r>
            <a:r>
              <a:rPr lang="en-US" sz="2800" dirty="0">
                <a:solidFill>
                  <a:schemeClr val="bg1"/>
                </a:solidFill>
                <a:latin typeface="+mj-lt"/>
              </a:rPr>
              <a:t>!</a:t>
            </a:r>
          </a:p>
          <a:p>
            <a:pPr lvl="1">
              <a:buFont typeface="Arial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400" dirty="0">
                <a:solidFill>
                  <a:schemeClr val="bg1"/>
                </a:solidFill>
              </a:rPr>
              <a:t>Ion Torrent sequencing: watch out for </a:t>
            </a:r>
            <a:r>
              <a:rPr lang="en-US" sz="2400" dirty="0" err="1">
                <a:solidFill>
                  <a:schemeClr val="bg1"/>
                </a:solidFill>
              </a:rPr>
              <a:t>homopolymers</a:t>
            </a:r>
            <a:r>
              <a:rPr lang="en-US" sz="2400" dirty="0">
                <a:solidFill>
                  <a:schemeClr val="bg1"/>
                </a:solidFill>
              </a:rPr>
              <a:t>!</a:t>
            </a:r>
          </a:p>
          <a:p>
            <a:pPr lvl="1">
              <a:buFont typeface="Arial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+mj-lt"/>
              </a:rPr>
              <a:t>Illlumina</a:t>
            </a:r>
            <a:r>
              <a:rPr lang="en-US" sz="2800" dirty="0">
                <a:solidFill>
                  <a:schemeClr val="bg1"/>
                </a:solidFill>
                <a:latin typeface="+mj-lt"/>
              </a:rPr>
              <a:t>: watch out for short read assembly!</a:t>
            </a:r>
          </a:p>
        </p:txBody>
      </p:sp>
      <p:pic>
        <p:nvPicPr>
          <p:cNvPr id="7170" name="Picture 2" descr="http://t3.gstatic.com/images?q=tbn:ANd9GcTTTcSzmSW7w9McE6SL5f1yrMMvLrs4RVUM3TTuInGbKaVRicM&amp;t=1&amp;usg=__v46wVpgC7plj641T3kOrRdJF-ao=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81400" y="4267200"/>
            <a:ext cx="2466975" cy="1847851"/>
          </a:xfrm>
          <a:prstGeom prst="rect">
            <a:avLst/>
          </a:prstGeom>
          <a:noFill/>
        </p:spPr>
      </p:pic>
      <p:pic>
        <p:nvPicPr>
          <p:cNvPr id="7175" name="Picture 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66800" y="4495800"/>
            <a:ext cx="1345276" cy="11560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76" name="Picture 8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239000" y="4800600"/>
            <a:ext cx="457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37" name="Straight Connector 36"/>
          <p:cNvCxnSpPr/>
          <p:nvPr/>
        </p:nvCxnSpPr>
        <p:spPr>
          <a:xfrm flipV="1">
            <a:off x="2438400" y="4953000"/>
            <a:ext cx="2286000" cy="1524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6019800" y="5029200"/>
            <a:ext cx="1295400" cy="158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V="1">
            <a:off x="5029200" y="5029200"/>
            <a:ext cx="2286000" cy="5334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endCxn id="7176" idx="1"/>
          </p:cNvCxnSpPr>
          <p:nvPr/>
        </p:nvCxnSpPr>
        <p:spPr>
          <a:xfrm>
            <a:off x="4953000" y="4953000"/>
            <a:ext cx="2286000" cy="762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endCxn id="7176" idx="1"/>
          </p:cNvCxnSpPr>
          <p:nvPr/>
        </p:nvCxnSpPr>
        <p:spPr>
          <a:xfrm flipV="1">
            <a:off x="3810000" y="5029200"/>
            <a:ext cx="3429000" cy="2286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6324600" y="4459069"/>
            <a:ext cx="60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+mj-lt"/>
              </a:rPr>
              <a:t>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914400" y="1598612"/>
            <a:ext cx="7315200" cy="1588"/>
          </a:xfrm>
          <a:prstGeom prst="line">
            <a:avLst/>
          </a:prstGeom>
          <a:ln w="31750" cap="rnd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/>
          <p:nvPr/>
        </p:nvSpPr>
        <p:spPr>
          <a:xfrm>
            <a:off x="838200" y="1524000"/>
            <a:ext cx="152400" cy="152400"/>
          </a:xfrm>
          <a:prstGeom prst="ellips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9" name="Oval 8"/>
          <p:cNvSpPr/>
          <p:nvPr/>
        </p:nvSpPr>
        <p:spPr>
          <a:xfrm>
            <a:off x="2667000" y="1524000"/>
            <a:ext cx="152400" cy="152400"/>
          </a:xfrm>
          <a:prstGeom prst="ellips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0" name="Oval 9"/>
          <p:cNvSpPr/>
          <p:nvPr/>
        </p:nvSpPr>
        <p:spPr>
          <a:xfrm>
            <a:off x="3581400" y="1524000"/>
            <a:ext cx="152400" cy="152400"/>
          </a:xfrm>
          <a:prstGeom prst="ellips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1" name="Oval 10"/>
          <p:cNvSpPr/>
          <p:nvPr/>
        </p:nvSpPr>
        <p:spPr>
          <a:xfrm>
            <a:off x="4495800" y="1524000"/>
            <a:ext cx="152400" cy="152400"/>
          </a:xfrm>
          <a:prstGeom prst="ellips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3" name="Oval 12"/>
          <p:cNvSpPr/>
          <p:nvPr/>
        </p:nvSpPr>
        <p:spPr>
          <a:xfrm>
            <a:off x="5410200" y="1524000"/>
            <a:ext cx="152400" cy="152400"/>
          </a:xfrm>
          <a:prstGeom prst="ellipse">
            <a:avLst/>
          </a:prstGeom>
          <a:solidFill>
            <a:srgbClr val="FFFF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4" name="Oval 13"/>
          <p:cNvSpPr/>
          <p:nvPr/>
        </p:nvSpPr>
        <p:spPr>
          <a:xfrm>
            <a:off x="6324600" y="1524000"/>
            <a:ext cx="152400" cy="152400"/>
          </a:xfrm>
          <a:prstGeom prst="ellips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5" name="Oval 14"/>
          <p:cNvSpPr/>
          <p:nvPr/>
        </p:nvSpPr>
        <p:spPr>
          <a:xfrm>
            <a:off x="7239000" y="1524000"/>
            <a:ext cx="152400" cy="152400"/>
          </a:xfrm>
          <a:prstGeom prst="ellips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6" name="Oval 15"/>
          <p:cNvSpPr/>
          <p:nvPr/>
        </p:nvSpPr>
        <p:spPr>
          <a:xfrm>
            <a:off x="8153400" y="1524000"/>
            <a:ext cx="152400" cy="152400"/>
          </a:xfrm>
          <a:prstGeom prst="ellips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7" name="TextBox 26"/>
          <p:cNvSpPr txBox="1"/>
          <p:nvPr/>
        </p:nvSpPr>
        <p:spPr>
          <a:xfrm rot="18000000">
            <a:off x="461611" y="505337"/>
            <a:ext cx="1556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Question</a:t>
            </a:r>
          </a:p>
        </p:txBody>
      </p:sp>
      <p:sp>
        <p:nvSpPr>
          <p:cNvPr id="28" name="TextBox 27"/>
          <p:cNvSpPr txBox="1"/>
          <p:nvPr/>
        </p:nvSpPr>
        <p:spPr>
          <a:xfrm rot="18000000">
            <a:off x="1451529" y="636135"/>
            <a:ext cx="1254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Design</a:t>
            </a:r>
          </a:p>
        </p:txBody>
      </p:sp>
      <p:sp>
        <p:nvSpPr>
          <p:cNvPr id="29" name="TextBox 28"/>
          <p:cNvSpPr txBox="1"/>
          <p:nvPr/>
        </p:nvSpPr>
        <p:spPr>
          <a:xfrm rot="18000000">
            <a:off x="2400938" y="625107"/>
            <a:ext cx="12693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Collect</a:t>
            </a:r>
          </a:p>
        </p:txBody>
      </p:sp>
      <p:sp>
        <p:nvSpPr>
          <p:cNvPr id="30" name="TextBox 29"/>
          <p:cNvSpPr txBox="1"/>
          <p:nvPr/>
        </p:nvSpPr>
        <p:spPr>
          <a:xfrm rot="18000000">
            <a:off x="3289414" y="599764"/>
            <a:ext cx="13453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Extract</a:t>
            </a:r>
          </a:p>
        </p:txBody>
      </p:sp>
      <p:sp>
        <p:nvSpPr>
          <p:cNvPr id="31" name="TextBox 30"/>
          <p:cNvSpPr txBox="1"/>
          <p:nvPr/>
        </p:nvSpPr>
        <p:spPr>
          <a:xfrm rot="18000000">
            <a:off x="4217193" y="673975"/>
            <a:ext cx="11445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Enrich</a:t>
            </a:r>
          </a:p>
        </p:txBody>
      </p:sp>
      <p:sp>
        <p:nvSpPr>
          <p:cNvPr id="32" name="TextBox 31"/>
          <p:cNvSpPr txBox="1"/>
          <p:nvPr/>
        </p:nvSpPr>
        <p:spPr>
          <a:xfrm rot="18000000">
            <a:off x="5017771" y="489569"/>
            <a:ext cx="15998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  <a:latin typeface="+mj-lt"/>
              </a:rPr>
              <a:t>Sequence</a:t>
            </a:r>
          </a:p>
        </p:txBody>
      </p:sp>
      <p:sp>
        <p:nvSpPr>
          <p:cNvPr id="33" name="TextBox 32"/>
          <p:cNvSpPr txBox="1"/>
          <p:nvPr/>
        </p:nvSpPr>
        <p:spPr>
          <a:xfrm rot="18000000">
            <a:off x="6060203" y="736003"/>
            <a:ext cx="10307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Align</a:t>
            </a:r>
          </a:p>
        </p:txBody>
      </p:sp>
      <p:sp>
        <p:nvSpPr>
          <p:cNvPr id="34" name="TextBox 33"/>
          <p:cNvSpPr txBox="1"/>
          <p:nvPr/>
        </p:nvSpPr>
        <p:spPr>
          <a:xfrm rot="18000000">
            <a:off x="6863645" y="543331"/>
            <a:ext cx="14745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Estimate</a:t>
            </a:r>
          </a:p>
        </p:txBody>
      </p:sp>
      <p:sp>
        <p:nvSpPr>
          <p:cNvPr id="35" name="TextBox 34"/>
          <p:cNvSpPr txBox="1"/>
          <p:nvPr/>
        </p:nvSpPr>
        <p:spPr>
          <a:xfrm rot="18000000">
            <a:off x="7843565" y="632140"/>
            <a:ext cx="12694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Employ</a:t>
            </a:r>
          </a:p>
        </p:txBody>
      </p:sp>
      <p:sp>
        <p:nvSpPr>
          <p:cNvPr id="21" name="Oval 20"/>
          <p:cNvSpPr/>
          <p:nvPr/>
        </p:nvSpPr>
        <p:spPr>
          <a:xfrm>
            <a:off x="1752600" y="1524000"/>
            <a:ext cx="152400" cy="152400"/>
          </a:xfrm>
          <a:prstGeom prst="ellips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2" name="TextBox 21"/>
          <p:cNvSpPr txBox="1"/>
          <p:nvPr/>
        </p:nvSpPr>
        <p:spPr>
          <a:xfrm>
            <a:off x="609600" y="1981200"/>
            <a:ext cx="83058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+mj-lt"/>
              </a:rPr>
              <a:t> Sanger sequencing</a:t>
            </a:r>
          </a:p>
          <a:p>
            <a:pPr lvl="1">
              <a:buFont typeface="Arial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+mj-lt"/>
              </a:rPr>
              <a:t> All genes were mitochondrial (haploid)</a:t>
            </a:r>
          </a:p>
          <a:p>
            <a:pPr lvl="1">
              <a:buFont typeface="Arial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+mj-lt"/>
              </a:rPr>
              <a:t> Next-generation sequencing did not exist</a:t>
            </a:r>
          </a:p>
        </p:txBody>
      </p:sp>
      <p:pic>
        <p:nvPicPr>
          <p:cNvPr id="36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152400"/>
            <a:ext cx="793086" cy="679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914400" y="1598612"/>
            <a:ext cx="7315200" cy="1588"/>
          </a:xfrm>
          <a:prstGeom prst="line">
            <a:avLst/>
          </a:prstGeom>
          <a:ln w="31750" cap="rnd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/>
          <p:nvPr/>
        </p:nvSpPr>
        <p:spPr>
          <a:xfrm>
            <a:off x="838200" y="1524000"/>
            <a:ext cx="152400" cy="152400"/>
          </a:xfrm>
          <a:prstGeom prst="ellips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9" name="Oval 8"/>
          <p:cNvSpPr/>
          <p:nvPr/>
        </p:nvSpPr>
        <p:spPr>
          <a:xfrm>
            <a:off x="2667000" y="1524000"/>
            <a:ext cx="152400" cy="152400"/>
          </a:xfrm>
          <a:prstGeom prst="ellips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0" name="Oval 9"/>
          <p:cNvSpPr/>
          <p:nvPr/>
        </p:nvSpPr>
        <p:spPr>
          <a:xfrm>
            <a:off x="3581400" y="1524000"/>
            <a:ext cx="152400" cy="152400"/>
          </a:xfrm>
          <a:prstGeom prst="ellips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1" name="Oval 10"/>
          <p:cNvSpPr/>
          <p:nvPr/>
        </p:nvSpPr>
        <p:spPr>
          <a:xfrm>
            <a:off x="4495800" y="1524000"/>
            <a:ext cx="152400" cy="152400"/>
          </a:xfrm>
          <a:prstGeom prst="ellips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3" name="Oval 12"/>
          <p:cNvSpPr/>
          <p:nvPr/>
        </p:nvSpPr>
        <p:spPr>
          <a:xfrm>
            <a:off x="5410200" y="1524000"/>
            <a:ext cx="152400" cy="152400"/>
          </a:xfrm>
          <a:prstGeom prst="ellips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4" name="Oval 13"/>
          <p:cNvSpPr/>
          <p:nvPr/>
        </p:nvSpPr>
        <p:spPr>
          <a:xfrm>
            <a:off x="6324600" y="1524000"/>
            <a:ext cx="152400" cy="152400"/>
          </a:xfrm>
          <a:prstGeom prst="ellipse">
            <a:avLst/>
          </a:prstGeom>
          <a:solidFill>
            <a:srgbClr val="FFFF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5" name="Oval 14"/>
          <p:cNvSpPr/>
          <p:nvPr/>
        </p:nvSpPr>
        <p:spPr>
          <a:xfrm>
            <a:off x="7239000" y="1524000"/>
            <a:ext cx="152400" cy="152400"/>
          </a:xfrm>
          <a:prstGeom prst="ellips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6" name="Oval 15"/>
          <p:cNvSpPr/>
          <p:nvPr/>
        </p:nvSpPr>
        <p:spPr>
          <a:xfrm>
            <a:off x="8153400" y="1524000"/>
            <a:ext cx="152400" cy="152400"/>
          </a:xfrm>
          <a:prstGeom prst="ellips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7" name="TextBox 26"/>
          <p:cNvSpPr txBox="1"/>
          <p:nvPr/>
        </p:nvSpPr>
        <p:spPr>
          <a:xfrm rot="18000000">
            <a:off x="461611" y="505337"/>
            <a:ext cx="1556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Question</a:t>
            </a:r>
          </a:p>
        </p:txBody>
      </p:sp>
      <p:sp>
        <p:nvSpPr>
          <p:cNvPr id="28" name="TextBox 27"/>
          <p:cNvSpPr txBox="1"/>
          <p:nvPr/>
        </p:nvSpPr>
        <p:spPr>
          <a:xfrm rot="18000000">
            <a:off x="1451529" y="636135"/>
            <a:ext cx="1254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Design</a:t>
            </a:r>
          </a:p>
        </p:txBody>
      </p:sp>
      <p:sp>
        <p:nvSpPr>
          <p:cNvPr id="29" name="TextBox 28"/>
          <p:cNvSpPr txBox="1"/>
          <p:nvPr/>
        </p:nvSpPr>
        <p:spPr>
          <a:xfrm rot="18000000">
            <a:off x="2400938" y="625107"/>
            <a:ext cx="12693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Collect</a:t>
            </a:r>
          </a:p>
        </p:txBody>
      </p:sp>
      <p:sp>
        <p:nvSpPr>
          <p:cNvPr id="30" name="TextBox 29"/>
          <p:cNvSpPr txBox="1"/>
          <p:nvPr/>
        </p:nvSpPr>
        <p:spPr>
          <a:xfrm rot="18000000">
            <a:off x="3289414" y="599764"/>
            <a:ext cx="13453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Extract</a:t>
            </a:r>
          </a:p>
        </p:txBody>
      </p:sp>
      <p:sp>
        <p:nvSpPr>
          <p:cNvPr id="31" name="TextBox 30"/>
          <p:cNvSpPr txBox="1"/>
          <p:nvPr/>
        </p:nvSpPr>
        <p:spPr>
          <a:xfrm rot="18000000">
            <a:off x="4217193" y="673975"/>
            <a:ext cx="11445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Enrich</a:t>
            </a:r>
          </a:p>
        </p:txBody>
      </p:sp>
      <p:sp>
        <p:nvSpPr>
          <p:cNvPr id="32" name="TextBox 31"/>
          <p:cNvSpPr txBox="1"/>
          <p:nvPr/>
        </p:nvSpPr>
        <p:spPr>
          <a:xfrm rot="18000000">
            <a:off x="5017771" y="489569"/>
            <a:ext cx="15998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Sequence</a:t>
            </a:r>
          </a:p>
        </p:txBody>
      </p:sp>
      <p:sp>
        <p:nvSpPr>
          <p:cNvPr id="33" name="TextBox 32"/>
          <p:cNvSpPr txBox="1"/>
          <p:nvPr/>
        </p:nvSpPr>
        <p:spPr>
          <a:xfrm rot="18000000">
            <a:off x="6060203" y="736003"/>
            <a:ext cx="10307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  <a:latin typeface="+mj-lt"/>
              </a:rPr>
              <a:t>Align</a:t>
            </a:r>
          </a:p>
        </p:txBody>
      </p:sp>
      <p:sp>
        <p:nvSpPr>
          <p:cNvPr id="34" name="TextBox 33"/>
          <p:cNvSpPr txBox="1"/>
          <p:nvPr/>
        </p:nvSpPr>
        <p:spPr>
          <a:xfrm rot="18000000">
            <a:off x="6863645" y="543331"/>
            <a:ext cx="14745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Estimate</a:t>
            </a:r>
          </a:p>
        </p:txBody>
      </p:sp>
      <p:sp>
        <p:nvSpPr>
          <p:cNvPr id="35" name="TextBox 34"/>
          <p:cNvSpPr txBox="1"/>
          <p:nvPr/>
        </p:nvSpPr>
        <p:spPr>
          <a:xfrm rot="18000000">
            <a:off x="7843565" y="632140"/>
            <a:ext cx="12694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Employ</a:t>
            </a:r>
          </a:p>
        </p:txBody>
      </p:sp>
      <p:sp>
        <p:nvSpPr>
          <p:cNvPr id="21" name="Oval 20"/>
          <p:cNvSpPr/>
          <p:nvPr/>
        </p:nvSpPr>
        <p:spPr>
          <a:xfrm>
            <a:off x="1752600" y="1524000"/>
            <a:ext cx="152400" cy="152400"/>
          </a:xfrm>
          <a:prstGeom prst="ellips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2" name="TextBox 21"/>
          <p:cNvSpPr txBox="1"/>
          <p:nvPr/>
        </p:nvSpPr>
        <p:spPr>
          <a:xfrm>
            <a:off x="609600" y="1981200"/>
            <a:ext cx="8305800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+mj-lt"/>
              </a:rPr>
              <a:t> Which alignment method should be used?</a:t>
            </a:r>
          </a:p>
          <a:p>
            <a:pPr lvl="1">
              <a:buFont typeface="Arial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+mj-lt"/>
              </a:rPr>
              <a:t> Completely automated?*</a:t>
            </a:r>
          </a:p>
          <a:p>
            <a:pPr lvl="1">
              <a:buFont typeface="Arial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+mj-lt"/>
              </a:rPr>
              <a:t> Completely manual?</a:t>
            </a:r>
          </a:p>
          <a:p>
            <a:pPr lvl="1">
              <a:buFont typeface="Arial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+mj-lt"/>
              </a:rPr>
              <a:t> Automated alignment then manual adjustment?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914400" y="1598612"/>
            <a:ext cx="7315200" cy="1588"/>
          </a:xfrm>
          <a:prstGeom prst="line">
            <a:avLst/>
          </a:prstGeom>
          <a:ln w="3175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/>
          <p:nvPr/>
        </p:nvSpPr>
        <p:spPr>
          <a:xfrm>
            <a:off x="838200" y="1524000"/>
            <a:ext cx="152400" cy="1524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8" name="Oval 7"/>
          <p:cNvSpPr/>
          <p:nvPr/>
        </p:nvSpPr>
        <p:spPr>
          <a:xfrm>
            <a:off x="1752600" y="1524000"/>
            <a:ext cx="152400" cy="1524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9" name="Oval 8"/>
          <p:cNvSpPr/>
          <p:nvPr/>
        </p:nvSpPr>
        <p:spPr>
          <a:xfrm>
            <a:off x="2667000" y="1524000"/>
            <a:ext cx="152400" cy="1524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0" name="Oval 9"/>
          <p:cNvSpPr/>
          <p:nvPr/>
        </p:nvSpPr>
        <p:spPr>
          <a:xfrm>
            <a:off x="3581400" y="1524000"/>
            <a:ext cx="152400" cy="1524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1" name="Oval 10"/>
          <p:cNvSpPr/>
          <p:nvPr/>
        </p:nvSpPr>
        <p:spPr>
          <a:xfrm>
            <a:off x="4495800" y="1524000"/>
            <a:ext cx="152400" cy="1524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3" name="Oval 12"/>
          <p:cNvSpPr/>
          <p:nvPr/>
        </p:nvSpPr>
        <p:spPr>
          <a:xfrm>
            <a:off x="5410200" y="1524000"/>
            <a:ext cx="152400" cy="1524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4" name="Oval 13"/>
          <p:cNvSpPr/>
          <p:nvPr/>
        </p:nvSpPr>
        <p:spPr>
          <a:xfrm>
            <a:off x="6324600" y="1524000"/>
            <a:ext cx="152400" cy="1524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5" name="Oval 14"/>
          <p:cNvSpPr/>
          <p:nvPr/>
        </p:nvSpPr>
        <p:spPr>
          <a:xfrm>
            <a:off x="7239000" y="1524000"/>
            <a:ext cx="152400" cy="1524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6" name="Oval 15"/>
          <p:cNvSpPr/>
          <p:nvPr/>
        </p:nvSpPr>
        <p:spPr>
          <a:xfrm>
            <a:off x="8153400" y="1524000"/>
            <a:ext cx="152400" cy="1524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7" name="TextBox 26"/>
          <p:cNvSpPr txBox="1"/>
          <p:nvPr/>
        </p:nvSpPr>
        <p:spPr>
          <a:xfrm rot="18000000">
            <a:off x="461611" y="505337"/>
            <a:ext cx="1556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+mj-lt"/>
              </a:rPr>
              <a:t>Question</a:t>
            </a:r>
          </a:p>
        </p:txBody>
      </p:sp>
      <p:sp>
        <p:nvSpPr>
          <p:cNvPr id="28" name="TextBox 27"/>
          <p:cNvSpPr txBox="1"/>
          <p:nvPr/>
        </p:nvSpPr>
        <p:spPr>
          <a:xfrm rot="18000000">
            <a:off x="1451529" y="636135"/>
            <a:ext cx="1254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+mj-lt"/>
              </a:rPr>
              <a:t>Design</a:t>
            </a:r>
          </a:p>
        </p:txBody>
      </p:sp>
      <p:sp>
        <p:nvSpPr>
          <p:cNvPr id="29" name="TextBox 28"/>
          <p:cNvSpPr txBox="1"/>
          <p:nvPr/>
        </p:nvSpPr>
        <p:spPr>
          <a:xfrm rot="18000000">
            <a:off x="2400938" y="625107"/>
            <a:ext cx="12693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+mj-lt"/>
              </a:rPr>
              <a:t>Collect</a:t>
            </a:r>
          </a:p>
        </p:txBody>
      </p:sp>
      <p:sp>
        <p:nvSpPr>
          <p:cNvPr id="30" name="TextBox 29"/>
          <p:cNvSpPr txBox="1"/>
          <p:nvPr/>
        </p:nvSpPr>
        <p:spPr>
          <a:xfrm rot="18000000">
            <a:off x="3289414" y="599764"/>
            <a:ext cx="13453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+mj-lt"/>
              </a:rPr>
              <a:t>Extract</a:t>
            </a:r>
          </a:p>
        </p:txBody>
      </p:sp>
      <p:sp>
        <p:nvSpPr>
          <p:cNvPr id="31" name="TextBox 30"/>
          <p:cNvSpPr txBox="1"/>
          <p:nvPr/>
        </p:nvSpPr>
        <p:spPr>
          <a:xfrm rot="18000000">
            <a:off x="4217193" y="673975"/>
            <a:ext cx="11445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+mj-lt"/>
              </a:rPr>
              <a:t>Enrich</a:t>
            </a:r>
          </a:p>
        </p:txBody>
      </p:sp>
      <p:sp>
        <p:nvSpPr>
          <p:cNvPr id="32" name="TextBox 31"/>
          <p:cNvSpPr txBox="1"/>
          <p:nvPr/>
        </p:nvSpPr>
        <p:spPr>
          <a:xfrm rot="18000000">
            <a:off x="5017771" y="489569"/>
            <a:ext cx="15998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+mj-lt"/>
              </a:rPr>
              <a:t>Sequence</a:t>
            </a:r>
          </a:p>
        </p:txBody>
      </p:sp>
      <p:sp>
        <p:nvSpPr>
          <p:cNvPr id="33" name="TextBox 32"/>
          <p:cNvSpPr txBox="1"/>
          <p:nvPr/>
        </p:nvSpPr>
        <p:spPr>
          <a:xfrm rot="18000000">
            <a:off x="6060203" y="736003"/>
            <a:ext cx="10307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+mj-lt"/>
              </a:rPr>
              <a:t>Align</a:t>
            </a:r>
          </a:p>
        </p:txBody>
      </p:sp>
      <p:sp>
        <p:nvSpPr>
          <p:cNvPr id="34" name="TextBox 33"/>
          <p:cNvSpPr txBox="1"/>
          <p:nvPr/>
        </p:nvSpPr>
        <p:spPr>
          <a:xfrm rot="18000000">
            <a:off x="6863645" y="543331"/>
            <a:ext cx="14745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+mj-lt"/>
              </a:rPr>
              <a:t>Estimate</a:t>
            </a:r>
          </a:p>
        </p:txBody>
      </p:sp>
      <p:sp>
        <p:nvSpPr>
          <p:cNvPr id="35" name="TextBox 34"/>
          <p:cNvSpPr txBox="1"/>
          <p:nvPr/>
        </p:nvSpPr>
        <p:spPr>
          <a:xfrm rot="18000000">
            <a:off x="7843565" y="632140"/>
            <a:ext cx="12694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+mj-lt"/>
              </a:rPr>
              <a:t>Employ</a:t>
            </a:r>
          </a:p>
        </p:txBody>
      </p:sp>
      <p:grpSp>
        <p:nvGrpSpPr>
          <p:cNvPr id="45" name="Group 44"/>
          <p:cNvGrpSpPr/>
          <p:nvPr/>
        </p:nvGrpSpPr>
        <p:grpSpPr>
          <a:xfrm>
            <a:off x="5333206" y="1828800"/>
            <a:ext cx="3050382" cy="305594"/>
            <a:chOff x="5333206" y="1828800"/>
            <a:chExt cx="3050382" cy="305594"/>
          </a:xfrm>
        </p:grpSpPr>
        <p:cxnSp>
          <p:nvCxnSpPr>
            <p:cNvPr id="39" name="Straight Connector 38"/>
            <p:cNvCxnSpPr/>
            <p:nvPr/>
          </p:nvCxnSpPr>
          <p:spPr>
            <a:xfrm rot="5400000">
              <a:off x="5181600" y="1981200"/>
              <a:ext cx="304800" cy="1588"/>
            </a:xfrm>
            <a:prstGeom prst="line">
              <a:avLst/>
            </a:prstGeom>
            <a:ln w="34925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 rot="5400000">
              <a:off x="8230394" y="1980406"/>
              <a:ext cx="304800" cy="1588"/>
            </a:xfrm>
            <a:prstGeom prst="line">
              <a:avLst/>
            </a:prstGeom>
            <a:ln w="34925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 rot="10800000" flipV="1">
              <a:off x="5334000" y="2133600"/>
              <a:ext cx="3048000" cy="794"/>
            </a:xfrm>
            <a:prstGeom prst="line">
              <a:avLst/>
            </a:prstGeom>
            <a:ln w="34925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TextBox 45"/>
          <p:cNvSpPr txBox="1"/>
          <p:nvPr/>
        </p:nvSpPr>
        <p:spPr>
          <a:xfrm>
            <a:off x="5334000" y="2143780"/>
            <a:ext cx="3048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  <a:latin typeface="+mj-lt"/>
              </a:rPr>
              <a:t>Bioinformatics</a:t>
            </a:r>
            <a:endParaRPr lang="en-US" dirty="0">
              <a:solidFill>
                <a:srgbClr val="FFFF00"/>
              </a:solidFill>
              <a:latin typeface="+mj-lt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381000" y="2656582"/>
            <a:ext cx="8763000" cy="304698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+mj-lt"/>
              </a:rPr>
              <a:t>Overview: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+mj-lt"/>
              </a:rPr>
              <a:t>Walk through typical experiment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+mj-lt"/>
              </a:rPr>
              <a:t>Point out critical decisions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+mj-lt"/>
              </a:rPr>
              <a:t>Use empirical example from frogs</a:t>
            </a:r>
          </a:p>
          <a:p>
            <a:pPr marL="800100" lvl="1" indent="-342900">
              <a:buFont typeface="Arial" pitchFamily="34" charset="0"/>
              <a:buChar char="•"/>
            </a:pPr>
            <a:endParaRPr lang="en-US" sz="3200" dirty="0">
              <a:solidFill>
                <a:schemeClr val="bg1"/>
              </a:solidFill>
              <a:latin typeface="+mj-lt"/>
            </a:endParaRP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+mj-lt"/>
              </a:rPr>
              <a:t>Purpose: instill a healthy sense of skepticism</a:t>
            </a:r>
          </a:p>
        </p:txBody>
      </p:sp>
      <p:pic>
        <p:nvPicPr>
          <p:cNvPr id="48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086600" y="4114800"/>
            <a:ext cx="793086" cy="679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914400" y="1598612"/>
            <a:ext cx="7315200" cy="1588"/>
          </a:xfrm>
          <a:prstGeom prst="line">
            <a:avLst/>
          </a:prstGeom>
          <a:ln w="31750" cap="rnd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/>
          <p:nvPr/>
        </p:nvSpPr>
        <p:spPr>
          <a:xfrm>
            <a:off x="838200" y="1524000"/>
            <a:ext cx="152400" cy="152400"/>
          </a:xfrm>
          <a:prstGeom prst="ellips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9" name="Oval 8"/>
          <p:cNvSpPr/>
          <p:nvPr/>
        </p:nvSpPr>
        <p:spPr>
          <a:xfrm>
            <a:off x="2667000" y="1524000"/>
            <a:ext cx="152400" cy="152400"/>
          </a:xfrm>
          <a:prstGeom prst="ellips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0" name="Oval 9"/>
          <p:cNvSpPr/>
          <p:nvPr/>
        </p:nvSpPr>
        <p:spPr>
          <a:xfrm>
            <a:off x="3581400" y="1524000"/>
            <a:ext cx="152400" cy="152400"/>
          </a:xfrm>
          <a:prstGeom prst="ellips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1" name="Oval 10"/>
          <p:cNvSpPr/>
          <p:nvPr/>
        </p:nvSpPr>
        <p:spPr>
          <a:xfrm>
            <a:off x="4495800" y="1524000"/>
            <a:ext cx="152400" cy="152400"/>
          </a:xfrm>
          <a:prstGeom prst="ellips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3" name="Oval 12"/>
          <p:cNvSpPr/>
          <p:nvPr/>
        </p:nvSpPr>
        <p:spPr>
          <a:xfrm>
            <a:off x="5410200" y="1524000"/>
            <a:ext cx="152400" cy="152400"/>
          </a:xfrm>
          <a:prstGeom prst="ellips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4" name="Oval 13"/>
          <p:cNvSpPr/>
          <p:nvPr/>
        </p:nvSpPr>
        <p:spPr>
          <a:xfrm>
            <a:off x="6324600" y="1524000"/>
            <a:ext cx="152400" cy="152400"/>
          </a:xfrm>
          <a:prstGeom prst="ellipse">
            <a:avLst/>
          </a:prstGeom>
          <a:solidFill>
            <a:srgbClr val="FFFF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5" name="Oval 14"/>
          <p:cNvSpPr/>
          <p:nvPr/>
        </p:nvSpPr>
        <p:spPr>
          <a:xfrm>
            <a:off x="7239000" y="1524000"/>
            <a:ext cx="152400" cy="152400"/>
          </a:xfrm>
          <a:prstGeom prst="ellips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6" name="Oval 15"/>
          <p:cNvSpPr/>
          <p:nvPr/>
        </p:nvSpPr>
        <p:spPr>
          <a:xfrm>
            <a:off x="8153400" y="1524000"/>
            <a:ext cx="152400" cy="152400"/>
          </a:xfrm>
          <a:prstGeom prst="ellips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7" name="TextBox 26"/>
          <p:cNvSpPr txBox="1"/>
          <p:nvPr/>
        </p:nvSpPr>
        <p:spPr>
          <a:xfrm rot="18000000">
            <a:off x="461611" y="505337"/>
            <a:ext cx="1556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Question</a:t>
            </a:r>
          </a:p>
        </p:txBody>
      </p:sp>
      <p:sp>
        <p:nvSpPr>
          <p:cNvPr id="28" name="TextBox 27"/>
          <p:cNvSpPr txBox="1"/>
          <p:nvPr/>
        </p:nvSpPr>
        <p:spPr>
          <a:xfrm rot="18000000">
            <a:off x="1451529" y="636135"/>
            <a:ext cx="1254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Design</a:t>
            </a:r>
          </a:p>
        </p:txBody>
      </p:sp>
      <p:sp>
        <p:nvSpPr>
          <p:cNvPr id="29" name="TextBox 28"/>
          <p:cNvSpPr txBox="1"/>
          <p:nvPr/>
        </p:nvSpPr>
        <p:spPr>
          <a:xfrm rot="18000000">
            <a:off x="2400938" y="625107"/>
            <a:ext cx="12693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Collect</a:t>
            </a:r>
          </a:p>
        </p:txBody>
      </p:sp>
      <p:sp>
        <p:nvSpPr>
          <p:cNvPr id="30" name="TextBox 29"/>
          <p:cNvSpPr txBox="1"/>
          <p:nvPr/>
        </p:nvSpPr>
        <p:spPr>
          <a:xfrm rot="18000000">
            <a:off x="3289414" y="599764"/>
            <a:ext cx="13453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Extract</a:t>
            </a:r>
          </a:p>
        </p:txBody>
      </p:sp>
      <p:sp>
        <p:nvSpPr>
          <p:cNvPr id="31" name="TextBox 30"/>
          <p:cNvSpPr txBox="1"/>
          <p:nvPr/>
        </p:nvSpPr>
        <p:spPr>
          <a:xfrm rot="18000000">
            <a:off x="4217193" y="673975"/>
            <a:ext cx="11445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Enrich</a:t>
            </a:r>
          </a:p>
        </p:txBody>
      </p:sp>
      <p:sp>
        <p:nvSpPr>
          <p:cNvPr id="32" name="TextBox 31"/>
          <p:cNvSpPr txBox="1"/>
          <p:nvPr/>
        </p:nvSpPr>
        <p:spPr>
          <a:xfrm rot="18000000">
            <a:off x="5017771" y="489569"/>
            <a:ext cx="15998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Sequence</a:t>
            </a:r>
          </a:p>
        </p:txBody>
      </p:sp>
      <p:sp>
        <p:nvSpPr>
          <p:cNvPr id="33" name="TextBox 32"/>
          <p:cNvSpPr txBox="1"/>
          <p:nvPr/>
        </p:nvSpPr>
        <p:spPr>
          <a:xfrm rot="18000000">
            <a:off x="6060203" y="736003"/>
            <a:ext cx="10307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  <a:latin typeface="+mj-lt"/>
              </a:rPr>
              <a:t>Align</a:t>
            </a:r>
          </a:p>
        </p:txBody>
      </p:sp>
      <p:sp>
        <p:nvSpPr>
          <p:cNvPr id="34" name="TextBox 33"/>
          <p:cNvSpPr txBox="1"/>
          <p:nvPr/>
        </p:nvSpPr>
        <p:spPr>
          <a:xfrm rot="18000000">
            <a:off x="6863645" y="543331"/>
            <a:ext cx="14745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Estimate</a:t>
            </a:r>
          </a:p>
        </p:txBody>
      </p:sp>
      <p:sp>
        <p:nvSpPr>
          <p:cNvPr id="35" name="TextBox 34"/>
          <p:cNvSpPr txBox="1"/>
          <p:nvPr/>
        </p:nvSpPr>
        <p:spPr>
          <a:xfrm rot="18000000">
            <a:off x="7843565" y="632140"/>
            <a:ext cx="12694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Employ</a:t>
            </a:r>
          </a:p>
        </p:txBody>
      </p:sp>
      <p:sp>
        <p:nvSpPr>
          <p:cNvPr id="21" name="Oval 20"/>
          <p:cNvSpPr/>
          <p:nvPr/>
        </p:nvSpPr>
        <p:spPr>
          <a:xfrm>
            <a:off x="1752600" y="1524000"/>
            <a:ext cx="152400" cy="152400"/>
          </a:xfrm>
          <a:prstGeom prst="ellips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2" name="TextBox 21"/>
          <p:cNvSpPr txBox="1"/>
          <p:nvPr/>
        </p:nvSpPr>
        <p:spPr>
          <a:xfrm>
            <a:off x="609600" y="1981200"/>
            <a:ext cx="8305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+mj-lt"/>
              </a:rPr>
              <a:t> Automated alignment then manual adjustment </a:t>
            </a:r>
          </a:p>
        </p:txBody>
      </p:sp>
      <p:pic>
        <p:nvPicPr>
          <p:cNvPr id="23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152400"/>
            <a:ext cx="793086" cy="679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914400" y="1598612"/>
            <a:ext cx="7315200" cy="1588"/>
          </a:xfrm>
          <a:prstGeom prst="line">
            <a:avLst/>
          </a:prstGeom>
          <a:ln w="31750" cap="rnd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/>
          <p:nvPr/>
        </p:nvSpPr>
        <p:spPr>
          <a:xfrm>
            <a:off x="838200" y="1524000"/>
            <a:ext cx="152400" cy="152400"/>
          </a:xfrm>
          <a:prstGeom prst="ellips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9" name="Oval 8"/>
          <p:cNvSpPr/>
          <p:nvPr/>
        </p:nvSpPr>
        <p:spPr>
          <a:xfrm>
            <a:off x="2667000" y="1524000"/>
            <a:ext cx="152400" cy="152400"/>
          </a:xfrm>
          <a:prstGeom prst="ellips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0" name="Oval 9"/>
          <p:cNvSpPr/>
          <p:nvPr/>
        </p:nvSpPr>
        <p:spPr>
          <a:xfrm>
            <a:off x="3581400" y="1524000"/>
            <a:ext cx="152400" cy="152400"/>
          </a:xfrm>
          <a:prstGeom prst="ellips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1" name="Oval 10"/>
          <p:cNvSpPr/>
          <p:nvPr/>
        </p:nvSpPr>
        <p:spPr>
          <a:xfrm>
            <a:off x="4495800" y="1524000"/>
            <a:ext cx="152400" cy="152400"/>
          </a:xfrm>
          <a:prstGeom prst="ellips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3" name="Oval 12"/>
          <p:cNvSpPr/>
          <p:nvPr/>
        </p:nvSpPr>
        <p:spPr>
          <a:xfrm>
            <a:off x="5410200" y="1524000"/>
            <a:ext cx="152400" cy="152400"/>
          </a:xfrm>
          <a:prstGeom prst="ellips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4" name="Oval 13"/>
          <p:cNvSpPr/>
          <p:nvPr/>
        </p:nvSpPr>
        <p:spPr>
          <a:xfrm>
            <a:off x="6324600" y="1524000"/>
            <a:ext cx="152400" cy="152400"/>
          </a:xfrm>
          <a:prstGeom prst="ellipse">
            <a:avLst/>
          </a:prstGeom>
          <a:solidFill>
            <a:srgbClr val="FFFF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5" name="Oval 14"/>
          <p:cNvSpPr/>
          <p:nvPr/>
        </p:nvSpPr>
        <p:spPr>
          <a:xfrm>
            <a:off x="7239000" y="1524000"/>
            <a:ext cx="152400" cy="152400"/>
          </a:xfrm>
          <a:prstGeom prst="ellips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6" name="Oval 15"/>
          <p:cNvSpPr/>
          <p:nvPr/>
        </p:nvSpPr>
        <p:spPr>
          <a:xfrm>
            <a:off x="8153400" y="1524000"/>
            <a:ext cx="152400" cy="152400"/>
          </a:xfrm>
          <a:prstGeom prst="ellips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7" name="TextBox 26"/>
          <p:cNvSpPr txBox="1"/>
          <p:nvPr/>
        </p:nvSpPr>
        <p:spPr>
          <a:xfrm rot="18000000">
            <a:off x="461611" y="505337"/>
            <a:ext cx="1556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Question</a:t>
            </a:r>
          </a:p>
        </p:txBody>
      </p:sp>
      <p:sp>
        <p:nvSpPr>
          <p:cNvPr id="28" name="TextBox 27"/>
          <p:cNvSpPr txBox="1"/>
          <p:nvPr/>
        </p:nvSpPr>
        <p:spPr>
          <a:xfrm rot="18000000">
            <a:off x="1451529" y="636135"/>
            <a:ext cx="1254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Design</a:t>
            </a:r>
          </a:p>
        </p:txBody>
      </p:sp>
      <p:sp>
        <p:nvSpPr>
          <p:cNvPr id="29" name="TextBox 28"/>
          <p:cNvSpPr txBox="1"/>
          <p:nvPr/>
        </p:nvSpPr>
        <p:spPr>
          <a:xfrm rot="18000000">
            <a:off x="2400938" y="625107"/>
            <a:ext cx="12693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Collect</a:t>
            </a:r>
          </a:p>
        </p:txBody>
      </p:sp>
      <p:sp>
        <p:nvSpPr>
          <p:cNvPr id="30" name="TextBox 29"/>
          <p:cNvSpPr txBox="1"/>
          <p:nvPr/>
        </p:nvSpPr>
        <p:spPr>
          <a:xfrm rot="18000000">
            <a:off x="3289414" y="599764"/>
            <a:ext cx="13453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Extract</a:t>
            </a:r>
          </a:p>
        </p:txBody>
      </p:sp>
      <p:sp>
        <p:nvSpPr>
          <p:cNvPr id="31" name="TextBox 30"/>
          <p:cNvSpPr txBox="1"/>
          <p:nvPr/>
        </p:nvSpPr>
        <p:spPr>
          <a:xfrm rot="18000000">
            <a:off x="4217193" y="673975"/>
            <a:ext cx="11445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Enrich</a:t>
            </a:r>
          </a:p>
        </p:txBody>
      </p:sp>
      <p:sp>
        <p:nvSpPr>
          <p:cNvPr id="32" name="TextBox 31"/>
          <p:cNvSpPr txBox="1"/>
          <p:nvPr/>
        </p:nvSpPr>
        <p:spPr>
          <a:xfrm rot="18000000">
            <a:off x="5017771" y="489569"/>
            <a:ext cx="15998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Sequence</a:t>
            </a:r>
          </a:p>
        </p:txBody>
      </p:sp>
      <p:sp>
        <p:nvSpPr>
          <p:cNvPr id="33" name="TextBox 32"/>
          <p:cNvSpPr txBox="1"/>
          <p:nvPr/>
        </p:nvSpPr>
        <p:spPr>
          <a:xfrm rot="18000000">
            <a:off x="6060203" y="736003"/>
            <a:ext cx="10307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  <a:latin typeface="+mj-lt"/>
              </a:rPr>
              <a:t>Align</a:t>
            </a:r>
          </a:p>
        </p:txBody>
      </p:sp>
      <p:sp>
        <p:nvSpPr>
          <p:cNvPr id="34" name="TextBox 33"/>
          <p:cNvSpPr txBox="1"/>
          <p:nvPr/>
        </p:nvSpPr>
        <p:spPr>
          <a:xfrm rot="18000000">
            <a:off x="6863645" y="543331"/>
            <a:ext cx="14745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Estimate</a:t>
            </a:r>
          </a:p>
        </p:txBody>
      </p:sp>
      <p:sp>
        <p:nvSpPr>
          <p:cNvPr id="35" name="TextBox 34"/>
          <p:cNvSpPr txBox="1"/>
          <p:nvPr/>
        </p:nvSpPr>
        <p:spPr>
          <a:xfrm rot="18000000">
            <a:off x="7843565" y="632140"/>
            <a:ext cx="12694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Employ</a:t>
            </a:r>
          </a:p>
        </p:txBody>
      </p:sp>
      <p:sp>
        <p:nvSpPr>
          <p:cNvPr id="21" name="Oval 20"/>
          <p:cNvSpPr/>
          <p:nvPr/>
        </p:nvSpPr>
        <p:spPr>
          <a:xfrm>
            <a:off x="1752600" y="1524000"/>
            <a:ext cx="152400" cy="152400"/>
          </a:xfrm>
          <a:prstGeom prst="ellips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2" name="TextBox 21"/>
          <p:cNvSpPr txBox="1"/>
          <p:nvPr/>
        </p:nvSpPr>
        <p:spPr>
          <a:xfrm>
            <a:off x="609600" y="1981200"/>
            <a:ext cx="8305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+mj-lt"/>
              </a:rPr>
              <a:t> Should the entire alignment be used?</a:t>
            </a:r>
          </a:p>
        </p:txBody>
      </p:sp>
      <p:pic>
        <p:nvPicPr>
          <p:cNvPr id="890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3000" y="4419600"/>
            <a:ext cx="6781800" cy="12374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3" name="TextBox 22"/>
          <p:cNvSpPr txBox="1"/>
          <p:nvPr/>
        </p:nvSpPr>
        <p:spPr>
          <a:xfrm>
            <a:off x="1295400" y="2667000"/>
            <a:ext cx="6553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</a:rPr>
              <a:t>Individual 1  -</a:t>
            </a:r>
            <a:r>
              <a:rPr lang="en-US" b="1" dirty="0">
                <a:solidFill>
                  <a:srgbClr val="FFFF00"/>
                </a:solidFill>
                <a:latin typeface="Courier New" pitchFamily="49" charset="0"/>
              </a:rPr>
              <a:t>A</a:t>
            </a:r>
            <a:r>
              <a:rPr lang="en-US" b="1" dirty="0">
                <a:solidFill>
                  <a:srgbClr val="92D050"/>
                </a:solidFill>
                <a:latin typeface="Courier New" pitchFamily="49" charset="0"/>
              </a:rPr>
              <a:t>C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</a:rPr>
              <a:t>T</a:t>
            </a:r>
            <a:r>
              <a:rPr lang="en-US" b="1" dirty="0">
                <a:solidFill>
                  <a:srgbClr val="92D050"/>
                </a:solidFill>
                <a:latin typeface="Courier New" pitchFamily="49" charset="0"/>
              </a:rPr>
              <a:t>C</a:t>
            </a:r>
            <a:r>
              <a:rPr lang="en-US" b="1" dirty="0">
                <a:solidFill>
                  <a:srgbClr val="FFFF00"/>
                </a:solidFill>
                <a:latin typeface="Courier New" pitchFamily="49" charset="0"/>
              </a:rPr>
              <a:t>A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</a:rPr>
              <a:t>T</a:t>
            </a:r>
            <a:r>
              <a:rPr lang="en-US" b="1" dirty="0">
                <a:solidFill>
                  <a:srgbClr val="FFFF00"/>
                </a:solidFill>
                <a:latin typeface="Courier New" pitchFamily="49" charset="0"/>
              </a:rPr>
              <a:t>A</a:t>
            </a:r>
            <a:r>
              <a:rPr lang="en-US" b="1" dirty="0">
                <a:solidFill>
                  <a:srgbClr val="92D050"/>
                </a:solidFill>
                <a:latin typeface="Courier New" pitchFamily="49" charset="0"/>
              </a:rPr>
              <a:t>C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</a:rPr>
              <a:t>T</a:t>
            </a:r>
            <a:r>
              <a:rPr lang="en-US" b="1" dirty="0">
                <a:solidFill>
                  <a:srgbClr val="FFFF00"/>
                </a:solidFill>
                <a:latin typeface="Courier New" pitchFamily="49" charset="0"/>
              </a:rPr>
              <a:t>A</a:t>
            </a:r>
            <a:r>
              <a:rPr lang="en-US" b="1" dirty="0">
                <a:solidFill>
                  <a:srgbClr val="00B0F0"/>
                </a:solidFill>
                <a:latin typeface="Courier New" pitchFamily="49" charset="0"/>
              </a:rPr>
              <a:t>G</a:t>
            </a:r>
            <a:r>
              <a:rPr lang="en-US" b="1" dirty="0">
                <a:solidFill>
                  <a:srgbClr val="FFFF00"/>
                </a:solidFill>
                <a:latin typeface="Courier New" pitchFamily="49" charset="0"/>
              </a:rPr>
              <a:t>AA</a:t>
            </a:r>
            <a:r>
              <a:rPr lang="en-US" b="1" dirty="0">
                <a:solidFill>
                  <a:srgbClr val="00B0F0"/>
                </a:solidFill>
                <a:latin typeface="Courier New" pitchFamily="49" charset="0"/>
              </a:rPr>
              <a:t>GG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</a:rPr>
              <a:t>T</a:t>
            </a:r>
            <a:r>
              <a:rPr lang="en-US" b="1" dirty="0">
                <a:solidFill>
                  <a:srgbClr val="92D050"/>
                </a:solidFill>
                <a:latin typeface="Courier New" pitchFamily="49" charset="0"/>
              </a:rPr>
              <a:t>C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</a:rPr>
              <a:t>T</a:t>
            </a:r>
            <a:r>
              <a:rPr lang="en-US" b="1" dirty="0">
                <a:solidFill>
                  <a:srgbClr val="FFFF00"/>
                </a:solidFill>
                <a:latin typeface="Courier New" pitchFamily="49" charset="0"/>
              </a:rPr>
              <a:t>A</a:t>
            </a:r>
            <a:r>
              <a:rPr lang="en-US" b="1" dirty="0">
                <a:solidFill>
                  <a:srgbClr val="00B0F0"/>
                </a:solidFill>
                <a:latin typeface="Courier New" pitchFamily="49" charset="0"/>
              </a:rPr>
              <a:t>G</a:t>
            </a:r>
            <a:r>
              <a:rPr lang="en-US" b="1" dirty="0">
                <a:solidFill>
                  <a:srgbClr val="FFFF00"/>
                </a:solidFill>
                <a:latin typeface="Courier New" pitchFamily="49" charset="0"/>
              </a:rPr>
              <a:t>A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</a:rPr>
              <a:t>T</a:t>
            </a:r>
            <a:r>
              <a:rPr lang="en-US" b="1" dirty="0">
                <a:solidFill>
                  <a:srgbClr val="92D050"/>
                </a:solidFill>
                <a:latin typeface="Courier New" pitchFamily="49" charset="0"/>
              </a:rPr>
              <a:t>C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</a:rPr>
              <a:t>T</a:t>
            </a:r>
            <a:r>
              <a:rPr lang="en-US" b="1" dirty="0">
                <a:solidFill>
                  <a:srgbClr val="FFFF00"/>
                </a:solidFill>
                <a:latin typeface="Courier New" pitchFamily="49" charset="0"/>
              </a:rPr>
              <a:t>A</a:t>
            </a:r>
            <a:r>
              <a:rPr lang="en-US" b="1" dirty="0">
                <a:solidFill>
                  <a:srgbClr val="00B0F0"/>
                </a:solidFill>
                <a:latin typeface="Courier New" pitchFamily="49" charset="0"/>
              </a:rPr>
              <a:t>G</a:t>
            </a:r>
            <a:r>
              <a:rPr lang="en-US" b="1" dirty="0">
                <a:solidFill>
                  <a:srgbClr val="FFFF00"/>
                </a:solidFill>
                <a:latin typeface="Courier New" pitchFamily="49" charset="0"/>
              </a:rPr>
              <a:t>A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</a:rPr>
              <a:t>T</a:t>
            </a:r>
            <a:endParaRPr lang="en-US" b="1" dirty="0">
              <a:solidFill>
                <a:schemeClr val="bg1"/>
              </a:solidFill>
              <a:latin typeface="Courier New" pitchFamily="49" charset="0"/>
            </a:endParaRPr>
          </a:p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</a:rPr>
              <a:t>Individual 2  -----</a:t>
            </a:r>
            <a:r>
              <a:rPr lang="en-US" b="1" dirty="0">
                <a:solidFill>
                  <a:srgbClr val="FFFF00"/>
                </a:solidFill>
                <a:latin typeface="Courier New" pitchFamily="49" charset="0"/>
              </a:rPr>
              <a:t>A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</a:rPr>
              <a:t>T</a:t>
            </a:r>
            <a:r>
              <a:rPr lang="en-US" b="1" dirty="0">
                <a:solidFill>
                  <a:srgbClr val="FFFF00"/>
                </a:solidFill>
                <a:latin typeface="Courier New" pitchFamily="49" charset="0"/>
              </a:rPr>
              <a:t>A</a:t>
            </a:r>
            <a:r>
              <a:rPr lang="en-US" b="1" dirty="0">
                <a:solidFill>
                  <a:srgbClr val="92D050"/>
                </a:solidFill>
                <a:latin typeface="Courier New" pitchFamily="49" charset="0"/>
              </a:rPr>
              <a:t>C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</a:rPr>
              <a:t>T</a:t>
            </a:r>
            <a:r>
              <a:rPr lang="en-US" b="1" dirty="0">
                <a:solidFill>
                  <a:srgbClr val="FFFF00"/>
                </a:solidFill>
                <a:latin typeface="Courier New" pitchFamily="49" charset="0"/>
              </a:rPr>
              <a:t>A</a:t>
            </a:r>
            <a:r>
              <a:rPr lang="en-US" b="1" dirty="0">
                <a:solidFill>
                  <a:srgbClr val="00B0F0"/>
                </a:solidFill>
                <a:latin typeface="Courier New" pitchFamily="49" charset="0"/>
              </a:rPr>
              <a:t>G</a:t>
            </a:r>
            <a:r>
              <a:rPr lang="en-US" b="1" dirty="0">
                <a:solidFill>
                  <a:srgbClr val="FFFF00"/>
                </a:solidFill>
                <a:latin typeface="Courier New" pitchFamily="49" charset="0"/>
              </a:rPr>
              <a:t>AA</a:t>
            </a:r>
            <a:r>
              <a:rPr lang="en-US" b="1" dirty="0">
                <a:solidFill>
                  <a:srgbClr val="00B0F0"/>
                </a:solidFill>
                <a:latin typeface="Courier New" pitchFamily="49" charset="0"/>
              </a:rPr>
              <a:t>GG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</a:rPr>
              <a:t>T</a:t>
            </a:r>
            <a:r>
              <a:rPr lang="en-US" b="1" dirty="0">
                <a:solidFill>
                  <a:srgbClr val="92D050"/>
                </a:solidFill>
                <a:latin typeface="Courier New" pitchFamily="49" charset="0"/>
              </a:rPr>
              <a:t>C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</a:rPr>
              <a:t>T</a:t>
            </a:r>
            <a:r>
              <a:rPr lang="en-US" b="1" dirty="0">
                <a:solidFill>
                  <a:srgbClr val="FFFF00"/>
                </a:solidFill>
                <a:latin typeface="Courier New" pitchFamily="49" charset="0"/>
              </a:rPr>
              <a:t>A</a:t>
            </a:r>
            <a:r>
              <a:rPr lang="en-US" b="1" dirty="0">
                <a:solidFill>
                  <a:srgbClr val="00B0F0"/>
                </a:solidFill>
                <a:latin typeface="Courier New" pitchFamily="49" charset="0"/>
              </a:rPr>
              <a:t>G</a:t>
            </a:r>
            <a:r>
              <a:rPr lang="en-US" b="1" dirty="0">
                <a:solidFill>
                  <a:srgbClr val="FFFF00"/>
                </a:solidFill>
                <a:latin typeface="Courier New" pitchFamily="49" charset="0"/>
              </a:rPr>
              <a:t>A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</a:rPr>
              <a:t>T</a:t>
            </a:r>
            <a:r>
              <a:rPr lang="en-US" b="1" dirty="0">
                <a:solidFill>
                  <a:srgbClr val="92D050"/>
                </a:solidFill>
                <a:latin typeface="Courier New" pitchFamily="49" charset="0"/>
              </a:rPr>
              <a:t>C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</a:rPr>
              <a:t>T</a:t>
            </a:r>
            <a:r>
              <a:rPr lang="en-US" b="1" dirty="0">
                <a:solidFill>
                  <a:srgbClr val="FFFF00"/>
                </a:solidFill>
                <a:latin typeface="Courier New" pitchFamily="49" charset="0"/>
              </a:rPr>
              <a:t>A</a:t>
            </a:r>
            <a:r>
              <a:rPr lang="en-US" b="1" dirty="0">
                <a:solidFill>
                  <a:srgbClr val="00B0F0"/>
                </a:solidFill>
                <a:latin typeface="Courier New" pitchFamily="49" charset="0"/>
              </a:rPr>
              <a:t>G</a:t>
            </a:r>
            <a:r>
              <a:rPr lang="en-US" b="1" dirty="0">
                <a:solidFill>
                  <a:srgbClr val="FFFF00"/>
                </a:solidFill>
                <a:latin typeface="Courier New" pitchFamily="49" charset="0"/>
              </a:rPr>
              <a:t>A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</a:rPr>
              <a:t>T</a:t>
            </a:r>
            <a:endParaRPr lang="en-US" b="1" dirty="0">
              <a:solidFill>
                <a:schemeClr val="bg1"/>
              </a:solidFill>
              <a:latin typeface="Courier New" pitchFamily="49" charset="0"/>
            </a:endParaRPr>
          </a:p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</a:rPr>
              <a:t>Individual 3  --</a:t>
            </a:r>
            <a:r>
              <a:rPr lang="en-US" b="1" dirty="0">
                <a:solidFill>
                  <a:srgbClr val="92D050"/>
                </a:solidFill>
                <a:latin typeface="Courier New" pitchFamily="49" charset="0"/>
              </a:rPr>
              <a:t>C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</a:rPr>
              <a:t>T</a:t>
            </a:r>
            <a:r>
              <a:rPr lang="en-US" b="1" dirty="0">
                <a:solidFill>
                  <a:srgbClr val="92D050"/>
                </a:solidFill>
                <a:latin typeface="Courier New" pitchFamily="49" charset="0"/>
              </a:rPr>
              <a:t>C</a:t>
            </a:r>
            <a:r>
              <a:rPr lang="en-US" b="1" dirty="0">
                <a:solidFill>
                  <a:srgbClr val="FFFF00"/>
                </a:solidFill>
                <a:latin typeface="Courier New" pitchFamily="49" charset="0"/>
              </a:rPr>
              <a:t>A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</a:rPr>
              <a:t>T</a:t>
            </a:r>
            <a:r>
              <a:rPr lang="en-US" b="1" dirty="0">
                <a:solidFill>
                  <a:srgbClr val="00B0F0"/>
                </a:solidFill>
                <a:latin typeface="Courier New" pitchFamily="49" charset="0"/>
              </a:rPr>
              <a:t>G</a:t>
            </a:r>
            <a:r>
              <a:rPr lang="en-US" b="1" dirty="0">
                <a:solidFill>
                  <a:srgbClr val="92D050"/>
                </a:solidFill>
                <a:latin typeface="Courier New" pitchFamily="49" charset="0"/>
              </a:rPr>
              <a:t>C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</a:rPr>
              <a:t>T</a:t>
            </a:r>
            <a:r>
              <a:rPr lang="en-US" b="1" dirty="0">
                <a:solidFill>
                  <a:srgbClr val="FFFF00"/>
                </a:solidFill>
                <a:latin typeface="Courier New" pitchFamily="49" charset="0"/>
              </a:rPr>
              <a:t>A</a:t>
            </a:r>
            <a:r>
              <a:rPr lang="en-US" b="1" dirty="0">
                <a:solidFill>
                  <a:srgbClr val="00B0F0"/>
                </a:solidFill>
                <a:latin typeface="Courier New" pitchFamily="49" charset="0"/>
              </a:rPr>
              <a:t>G</a:t>
            </a:r>
            <a:r>
              <a:rPr lang="en-US" b="1" dirty="0">
                <a:solidFill>
                  <a:srgbClr val="FFFF00"/>
                </a:solidFill>
                <a:latin typeface="Courier New" pitchFamily="49" charset="0"/>
              </a:rPr>
              <a:t>AA</a:t>
            </a:r>
            <a:r>
              <a:rPr lang="en-US" b="1" dirty="0">
                <a:solidFill>
                  <a:schemeClr val="bg1"/>
                </a:solidFill>
                <a:latin typeface="Courier New" pitchFamily="49" charset="0"/>
              </a:rPr>
              <a:t>---</a:t>
            </a:r>
            <a:r>
              <a:rPr lang="en-US" b="1" dirty="0">
                <a:solidFill>
                  <a:srgbClr val="92D050"/>
                </a:solidFill>
                <a:latin typeface="Courier New" pitchFamily="49" charset="0"/>
              </a:rPr>
              <a:t>C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</a:rPr>
              <a:t>T</a:t>
            </a:r>
            <a:r>
              <a:rPr lang="en-US" b="1" dirty="0">
                <a:solidFill>
                  <a:srgbClr val="FFFF00"/>
                </a:solidFill>
                <a:latin typeface="Courier New" pitchFamily="49" charset="0"/>
              </a:rPr>
              <a:t>A</a:t>
            </a:r>
            <a:r>
              <a:rPr lang="en-US" b="1" dirty="0">
                <a:solidFill>
                  <a:srgbClr val="00B0F0"/>
                </a:solidFill>
                <a:latin typeface="Courier New" pitchFamily="49" charset="0"/>
              </a:rPr>
              <a:t>G</a:t>
            </a:r>
            <a:r>
              <a:rPr lang="en-US" b="1" dirty="0">
                <a:solidFill>
                  <a:srgbClr val="FFFF00"/>
                </a:solidFill>
                <a:latin typeface="Courier New" pitchFamily="49" charset="0"/>
              </a:rPr>
              <a:t>A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</a:rPr>
              <a:t>T</a:t>
            </a:r>
            <a:r>
              <a:rPr lang="en-US" b="1" dirty="0">
                <a:solidFill>
                  <a:srgbClr val="92D050"/>
                </a:solidFill>
                <a:latin typeface="Courier New" pitchFamily="49" charset="0"/>
              </a:rPr>
              <a:t>C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</a:rPr>
              <a:t>T</a:t>
            </a:r>
            <a:r>
              <a:rPr lang="en-US" b="1" dirty="0">
                <a:solidFill>
                  <a:srgbClr val="FFFF00"/>
                </a:solidFill>
                <a:latin typeface="Courier New" pitchFamily="49" charset="0"/>
              </a:rPr>
              <a:t>A</a:t>
            </a:r>
            <a:r>
              <a:rPr lang="en-US" b="1" dirty="0">
                <a:solidFill>
                  <a:srgbClr val="00B0F0"/>
                </a:solidFill>
                <a:latin typeface="Courier New" pitchFamily="49" charset="0"/>
              </a:rPr>
              <a:t>G</a:t>
            </a:r>
            <a:r>
              <a:rPr lang="en-US" b="1" dirty="0">
                <a:solidFill>
                  <a:srgbClr val="FFFF00"/>
                </a:solidFill>
                <a:latin typeface="Courier New" pitchFamily="49" charset="0"/>
              </a:rPr>
              <a:t>A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</a:rPr>
              <a:t>T</a:t>
            </a:r>
            <a:endParaRPr lang="en-US" b="1" dirty="0">
              <a:solidFill>
                <a:schemeClr val="bg1"/>
              </a:solidFill>
              <a:latin typeface="Courier New" pitchFamily="49" charset="0"/>
            </a:endParaRPr>
          </a:p>
          <a:p>
            <a:r>
              <a:rPr lang="en-US" b="1" dirty="0">
                <a:solidFill>
                  <a:schemeClr val="bg1"/>
                </a:solidFill>
                <a:latin typeface="Courier New" pitchFamily="49" charset="0"/>
              </a:rPr>
              <a:t>Individual 4  ---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</a:rPr>
              <a:t>T</a:t>
            </a:r>
            <a:r>
              <a:rPr lang="en-US" b="1" dirty="0">
                <a:solidFill>
                  <a:srgbClr val="92D050"/>
                </a:solidFill>
                <a:latin typeface="Courier New" pitchFamily="49" charset="0"/>
              </a:rPr>
              <a:t>C</a:t>
            </a:r>
            <a:r>
              <a:rPr lang="en-US" b="1" dirty="0">
                <a:solidFill>
                  <a:srgbClr val="FFFF00"/>
                </a:solidFill>
                <a:latin typeface="Courier New" pitchFamily="49" charset="0"/>
              </a:rPr>
              <a:t>A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</a:rPr>
              <a:t>T</a:t>
            </a:r>
            <a:r>
              <a:rPr lang="en-US" b="1" dirty="0">
                <a:solidFill>
                  <a:srgbClr val="00B0F0"/>
                </a:solidFill>
                <a:latin typeface="Courier New" pitchFamily="49" charset="0"/>
              </a:rPr>
              <a:t>G</a:t>
            </a:r>
            <a:r>
              <a:rPr lang="en-US" b="1" dirty="0">
                <a:solidFill>
                  <a:srgbClr val="92D050"/>
                </a:solidFill>
                <a:latin typeface="Courier New" pitchFamily="49" charset="0"/>
              </a:rPr>
              <a:t>C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</a:rPr>
              <a:t>T</a:t>
            </a:r>
            <a:r>
              <a:rPr lang="en-US" b="1" dirty="0">
                <a:solidFill>
                  <a:srgbClr val="FFFF00"/>
                </a:solidFill>
                <a:latin typeface="Courier New" pitchFamily="49" charset="0"/>
              </a:rPr>
              <a:t>A</a:t>
            </a:r>
            <a:r>
              <a:rPr lang="en-US" b="1" dirty="0">
                <a:solidFill>
                  <a:srgbClr val="00B0F0"/>
                </a:solidFill>
                <a:latin typeface="Courier New" pitchFamily="49" charset="0"/>
              </a:rPr>
              <a:t>G</a:t>
            </a:r>
            <a:r>
              <a:rPr lang="en-US" b="1" dirty="0">
                <a:solidFill>
                  <a:srgbClr val="FFFF00"/>
                </a:solidFill>
                <a:latin typeface="Courier New" pitchFamily="49" charset="0"/>
              </a:rPr>
              <a:t>AA</a:t>
            </a:r>
            <a:r>
              <a:rPr lang="en-US" b="1" dirty="0">
                <a:solidFill>
                  <a:schemeClr val="bg1"/>
                </a:solidFill>
                <a:latin typeface="Courier New" pitchFamily="49" charset="0"/>
              </a:rPr>
              <a:t>---</a:t>
            </a:r>
            <a:r>
              <a:rPr lang="en-US" b="1" dirty="0">
                <a:solidFill>
                  <a:srgbClr val="92D050"/>
                </a:solidFill>
                <a:latin typeface="Courier New" pitchFamily="49" charset="0"/>
              </a:rPr>
              <a:t>C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</a:rPr>
              <a:t>T</a:t>
            </a:r>
            <a:r>
              <a:rPr lang="en-US" b="1" dirty="0">
                <a:solidFill>
                  <a:srgbClr val="FFFF00"/>
                </a:solidFill>
                <a:latin typeface="Courier New" pitchFamily="49" charset="0"/>
              </a:rPr>
              <a:t>A</a:t>
            </a:r>
            <a:r>
              <a:rPr lang="en-US" b="1" dirty="0">
                <a:solidFill>
                  <a:srgbClr val="00B0F0"/>
                </a:solidFill>
                <a:latin typeface="Courier New" pitchFamily="49" charset="0"/>
              </a:rPr>
              <a:t>G</a:t>
            </a:r>
            <a:r>
              <a:rPr lang="en-US" b="1" dirty="0">
                <a:solidFill>
                  <a:srgbClr val="FFFF00"/>
                </a:solidFill>
                <a:latin typeface="Courier New" pitchFamily="49" charset="0"/>
              </a:rPr>
              <a:t>A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</a:rPr>
              <a:t>T</a:t>
            </a:r>
            <a:r>
              <a:rPr lang="en-US" b="1" dirty="0">
                <a:solidFill>
                  <a:srgbClr val="92D050"/>
                </a:solidFill>
                <a:latin typeface="Courier New" pitchFamily="49" charset="0"/>
              </a:rPr>
              <a:t>C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</a:rPr>
              <a:t>T</a:t>
            </a:r>
            <a:r>
              <a:rPr lang="en-US" b="1" dirty="0">
                <a:solidFill>
                  <a:srgbClr val="FFFF00"/>
                </a:solidFill>
                <a:latin typeface="Courier New" pitchFamily="49" charset="0"/>
              </a:rPr>
              <a:t>A</a:t>
            </a:r>
            <a:r>
              <a:rPr lang="en-US" b="1" dirty="0">
                <a:solidFill>
                  <a:srgbClr val="00B0F0"/>
                </a:solidFill>
                <a:latin typeface="Courier New" pitchFamily="49" charset="0"/>
              </a:rPr>
              <a:t>G</a:t>
            </a:r>
            <a:r>
              <a:rPr lang="en-US" b="1" dirty="0">
                <a:solidFill>
                  <a:srgbClr val="FFFF00"/>
                </a:solidFill>
                <a:latin typeface="Courier New" pitchFamily="49" charset="0"/>
              </a:rPr>
              <a:t>A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</a:rPr>
              <a:t>T</a:t>
            </a:r>
            <a:endParaRPr lang="en-US" b="1" dirty="0">
              <a:solidFill>
                <a:schemeClr val="bg1"/>
              </a:solidFill>
              <a:latin typeface="Courier New" pitchFamily="49" charset="0"/>
            </a:endParaRPr>
          </a:p>
          <a:p>
            <a:endParaRPr lang="en-US" b="1" dirty="0">
              <a:solidFill>
                <a:schemeClr val="bg1"/>
              </a:solidFill>
              <a:latin typeface="Courier New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914400" y="1598612"/>
            <a:ext cx="7315200" cy="1588"/>
          </a:xfrm>
          <a:prstGeom prst="line">
            <a:avLst/>
          </a:prstGeom>
          <a:ln w="31750" cap="rnd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/>
          <p:nvPr/>
        </p:nvSpPr>
        <p:spPr>
          <a:xfrm>
            <a:off x="838200" y="1524000"/>
            <a:ext cx="152400" cy="152400"/>
          </a:xfrm>
          <a:prstGeom prst="ellips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9" name="Oval 8"/>
          <p:cNvSpPr/>
          <p:nvPr/>
        </p:nvSpPr>
        <p:spPr>
          <a:xfrm>
            <a:off x="2667000" y="1524000"/>
            <a:ext cx="152400" cy="152400"/>
          </a:xfrm>
          <a:prstGeom prst="ellips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0" name="Oval 9"/>
          <p:cNvSpPr/>
          <p:nvPr/>
        </p:nvSpPr>
        <p:spPr>
          <a:xfrm>
            <a:off x="3581400" y="1524000"/>
            <a:ext cx="152400" cy="152400"/>
          </a:xfrm>
          <a:prstGeom prst="ellips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1" name="Oval 10"/>
          <p:cNvSpPr/>
          <p:nvPr/>
        </p:nvSpPr>
        <p:spPr>
          <a:xfrm>
            <a:off x="4495800" y="1524000"/>
            <a:ext cx="152400" cy="152400"/>
          </a:xfrm>
          <a:prstGeom prst="ellips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3" name="Oval 12"/>
          <p:cNvSpPr/>
          <p:nvPr/>
        </p:nvSpPr>
        <p:spPr>
          <a:xfrm>
            <a:off x="5410200" y="1524000"/>
            <a:ext cx="152400" cy="152400"/>
          </a:xfrm>
          <a:prstGeom prst="ellips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4" name="Oval 13"/>
          <p:cNvSpPr/>
          <p:nvPr/>
        </p:nvSpPr>
        <p:spPr>
          <a:xfrm>
            <a:off x="6324600" y="1524000"/>
            <a:ext cx="152400" cy="152400"/>
          </a:xfrm>
          <a:prstGeom prst="ellipse">
            <a:avLst/>
          </a:prstGeom>
          <a:solidFill>
            <a:srgbClr val="FFFF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5" name="Oval 14"/>
          <p:cNvSpPr/>
          <p:nvPr/>
        </p:nvSpPr>
        <p:spPr>
          <a:xfrm>
            <a:off x="7239000" y="1524000"/>
            <a:ext cx="152400" cy="152400"/>
          </a:xfrm>
          <a:prstGeom prst="ellips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6" name="Oval 15"/>
          <p:cNvSpPr/>
          <p:nvPr/>
        </p:nvSpPr>
        <p:spPr>
          <a:xfrm>
            <a:off x="8153400" y="1524000"/>
            <a:ext cx="152400" cy="152400"/>
          </a:xfrm>
          <a:prstGeom prst="ellips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7" name="TextBox 26"/>
          <p:cNvSpPr txBox="1"/>
          <p:nvPr/>
        </p:nvSpPr>
        <p:spPr>
          <a:xfrm rot="18000000">
            <a:off x="461611" y="505337"/>
            <a:ext cx="1556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Question</a:t>
            </a:r>
          </a:p>
        </p:txBody>
      </p:sp>
      <p:sp>
        <p:nvSpPr>
          <p:cNvPr id="28" name="TextBox 27"/>
          <p:cNvSpPr txBox="1"/>
          <p:nvPr/>
        </p:nvSpPr>
        <p:spPr>
          <a:xfrm rot="18000000">
            <a:off x="1451529" y="636135"/>
            <a:ext cx="1254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Design</a:t>
            </a:r>
          </a:p>
        </p:txBody>
      </p:sp>
      <p:sp>
        <p:nvSpPr>
          <p:cNvPr id="29" name="TextBox 28"/>
          <p:cNvSpPr txBox="1"/>
          <p:nvPr/>
        </p:nvSpPr>
        <p:spPr>
          <a:xfrm rot="18000000">
            <a:off x="2400938" y="625107"/>
            <a:ext cx="12693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Collect</a:t>
            </a:r>
          </a:p>
        </p:txBody>
      </p:sp>
      <p:sp>
        <p:nvSpPr>
          <p:cNvPr id="30" name="TextBox 29"/>
          <p:cNvSpPr txBox="1"/>
          <p:nvPr/>
        </p:nvSpPr>
        <p:spPr>
          <a:xfrm rot="18000000">
            <a:off x="3289414" y="599764"/>
            <a:ext cx="13453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Extract</a:t>
            </a:r>
          </a:p>
        </p:txBody>
      </p:sp>
      <p:sp>
        <p:nvSpPr>
          <p:cNvPr id="31" name="TextBox 30"/>
          <p:cNvSpPr txBox="1"/>
          <p:nvPr/>
        </p:nvSpPr>
        <p:spPr>
          <a:xfrm rot="18000000">
            <a:off x="4217193" y="673975"/>
            <a:ext cx="11445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Enrich</a:t>
            </a:r>
          </a:p>
        </p:txBody>
      </p:sp>
      <p:sp>
        <p:nvSpPr>
          <p:cNvPr id="32" name="TextBox 31"/>
          <p:cNvSpPr txBox="1"/>
          <p:nvPr/>
        </p:nvSpPr>
        <p:spPr>
          <a:xfrm rot="18000000">
            <a:off x="5017771" y="489569"/>
            <a:ext cx="15998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Sequence</a:t>
            </a:r>
          </a:p>
        </p:txBody>
      </p:sp>
      <p:sp>
        <p:nvSpPr>
          <p:cNvPr id="33" name="TextBox 32"/>
          <p:cNvSpPr txBox="1"/>
          <p:nvPr/>
        </p:nvSpPr>
        <p:spPr>
          <a:xfrm rot="18000000">
            <a:off x="6060203" y="736003"/>
            <a:ext cx="10307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  <a:latin typeface="+mj-lt"/>
              </a:rPr>
              <a:t>Align</a:t>
            </a:r>
          </a:p>
        </p:txBody>
      </p:sp>
      <p:sp>
        <p:nvSpPr>
          <p:cNvPr id="34" name="TextBox 33"/>
          <p:cNvSpPr txBox="1"/>
          <p:nvPr/>
        </p:nvSpPr>
        <p:spPr>
          <a:xfrm rot="18000000">
            <a:off x="6863645" y="543331"/>
            <a:ext cx="14745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Estimate</a:t>
            </a:r>
          </a:p>
        </p:txBody>
      </p:sp>
      <p:sp>
        <p:nvSpPr>
          <p:cNvPr id="35" name="TextBox 34"/>
          <p:cNvSpPr txBox="1"/>
          <p:nvPr/>
        </p:nvSpPr>
        <p:spPr>
          <a:xfrm rot="18000000">
            <a:off x="7843565" y="632140"/>
            <a:ext cx="12694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Employ</a:t>
            </a:r>
          </a:p>
        </p:txBody>
      </p:sp>
      <p:sp>
        <p:nvSpPr>
          <p:cNvPr id="21" name="Oval 20"/>
          <p:cNvSpPr/>
          <p:nvPr/>
        </p:nvSpPr>
        <p:spPr>
          <a:xfrm>
            <a:off x="1752600" y="1524000"/>
            <a:ext cx="152400" cy="152400"/>
          </a:xfrm>
          <a:prstGeom prst="ellips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2" name="TextBox 21"/>
          <p:cNvSpPr txBox="1"/>
          <p:nvPr/>
        </p:nvSpPr>
        <p:spPr>
          <a:xfrm>
            <a:off x="609600" y="1981200"/>
            <a:ext cx="83058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+mj-lt"/>
              </a:rPr>
              <a:t> Ends were trimmed</a:t>
            </a:r>
          </a:p>
          <a:p>
            <a:pPr>
              <a:buFont typeface="Arial" pitchFamily="34" charset="0"/>
              <a:buChar char="•"/>
            </a:pPr>
            <a:endParaRPr lang="en-US" sz="3200" dirty="0">
              <a:solidFill>
                <a:schemeClr val="bg1"/>
              </a:solidFill>
              <a:latin typeface="+mj-lt"/>
            </a:endParaRPr>
          </a:p>
          <a:p>
            <a:pPr>
              <a:buFont typeface="Arial" pitchFamily="34" charset="0"/>
              <a:buChar char="•"/>
            </a:pPr>
            <a:endParaRPr lang="en-US" sz="3200" dirty="0">
              <a:solidFill>
                <a:schemeClr val="bg1"/>
              </a:solidFill>
              <a:latin typeface="+mj-lt"/>
            </a:endParaRPr>
          </a:p>
          <a:p>
            <a:pPr>
              <a:buFont typeface="Arial" pitchFamily="34" charset="0"/>
              <a:buChar char="•"/>
            </a:pPr>
            <a:endParaRPr lang="en-US" sz="3200" dirty="0">
              <a:solidFill>
                <a:schemeClr val="bg1"/>
              </a:solidFill>
              <a:latin typeface="+mj-lt"/>
            </a:endParaRPr>
          </a:p>
          <a:p>
            <a:pPr>
              <a:buFont typeface="Arial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+mj-lt"/>
              </a:rPr>
              <a:t> Ambiguous sites were removed</a:t>
            </a:r>
          </a:p>
        </p:txBody>
      </p:sp>
      <p:pic>
        <p:nvPicPr>
          <p:cNvPr id="24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152400"/>
            <a:ext cx="793086" cy="679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5" name="TextBox 24"/>
          <p:cNvSpPr txBox="1"/>
          <p:nvPr/>
        </p:nvSpPr>
        <p:spPr>
          <a:xfrm>
            <a:off x="838200" y="2667000"/>
            <a:ext cx="3352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Courier New" pitchFamily="49" charset="0"/>
              </a:rPr>
              <a:t>-</a:t>
            </a:r>
            <a:r>
              <a:rPr lang="en-US" sz="1400" b="1" dirty="0">
                <a:solidFill>
                  <a:srgbClr val="FFFF00"/>
                </a:solidFill>
                <a:latin typeface="Courier New" pitchFamily="49" charset="0"/>
              </a:rPr>
              <a:t>A</a:t>
            </a:r>
            <a:r>
              <a:rPr lang="en-US" sz="1400" b="1" dirty="0">
                <a:solidFill>
                  <a:srgbClr val="92D050"/>
                </a:solidFill>
                <a:latin typeface="Courier New" pitchFamily="49" charset="0"/>
              </a:rPr>
              <a:t>C</a:t>
            </a:r>
            <a:r>
              <a:rPr lang="en-US" sz="1400" b="1" dirty="0">
                <a:solidFill>
                  <a:srgbClr val="FF0000"/>
                </a:solidFill>
                <a:latin typeface="Courier New" pitchFamily="49" charset="0"/>
              </a:rPr>
              <a:t>T</a:t>
            </a:r>
            <a:r>
              <a:rPr lang="en-US" sz="1400" b="1" dirty="0">
                <a:solidFill>
                  <a:srgbClr val="92D050"/>
                </a:solidFill>
                <a:latin typeface="Courier New" pitchFamily="49" charset="0"/>
              </a:rPr>
              <a:t>C</a:t>
            </a:r>
            <a:r>
              <a:rPr lang="en-US" sz="1400" b="1" dirty="0">
                <a:solidFill>
                  <a:srgbClr val="FFFF00"/>
                </a:solidFill>
                <a:latin typeface="Courier New" pitchFamily="49" charset="0"/>
              </a:rPr>
              <a:t>A</a:t>
            </a:r>
            <a:r>
              <a:rPr lang="en-US" sz="1400" b="1" dirty="0">
                <a:solidFill>
                  <a:srgbClr val="FF0000"/>
                </a:solidFill>
                <a:latin typeface="Courier New" pitchFamily="49" charset="0"/>
              </a:rPr>
              <a:t>T</a:t>
            </a:r>
            <a:r>
              <a:rPr lang="en-US" sz="1400" b="1" dirty="0">
                <a:solidFill>
                  <a:srgbClr val="FFFF00"/>
                </a:solidFill>
                <a:latin typeface="Courier New" pitchFamily="49" charset="0"/>
              </a:rPr>
              <a:t>A</a:t>
            </a:r>
            <a:r>
              <a:rPr lang="en-US" sz="1400" b="1" dirty="0">
                <a:solidFill>
                  <a:srgbClr val="92D050"/>
                </a:solidFill>
                <a:latin typeface="Courier New" pitchFamily="49" charset="0"/>
              </a:rPr>
              <a:t>C</a:t>
            </a:r>
            <a:r>
              <a:rPr lang="en-US" sz="1400" b="1" dirty="0">
                <a:solidFill>
                  <a:srgbClr val="FF0000"/>
                </a:solidFill>
                <a:latin typeface="Courier New" pitchFamily="49" charset="0"/>
              </a:rPr>
              <a:t>T</a:t>
            </a:r>
            <a:r>
              <a:rPr lang="en-US" sz="1400" b="1" dirty="0">
                <a:solidFill>
                  <a:srgbClr val="FFFF00"/>
                </a:solidFill>
                <a:latin typeface="Courier New" pitchFamily="49" charset="0"/>
              </a:rPr>
              <a:t>A</a:t>
            </a:r>
            <a:r>
              <a:rPr lang="en-US" sz="1400" b="1" dirty="0">
                <a:solidFill>
                  <a:srgbClr val="00B0F0"/>
                </a:solidFill>
                <a:latin typeface="Courier New" pitchFamily="49" charset="0"/>
              </a:rPr>
              <a:t>G</a:t>
            </a:r>
            <a:r>
              <a:rPr lang="en-US" sz="1400" b="1" dirty="0">
                <a:solidFill>
                  <a:srgbClr val="FFFF00"/>
                </a:solidFill>
                <a:latin typeface="Courier New" pitchFamily="49" charset="0"/>
              </a:rPr>
              <a:t>AA</a:t>
            </a:r>
            <a:r>
              <a:rPr lang="en-US" sz="1400" b="1" dirty="0">
                <a:solidFill>
                  <a:srgbClr val="00B0F0"/>
                </a:solidFill>
                <a:latin typeface="Courier New" pitchFamily="49" charset="0"/>
              </a:rPr>
              <a:t>GG</a:t>
            </a:r>
            <a:r>
              <a:rPr lang="en-US" sz="1400" b="1" dirty="0">
                <a:solidFill>
                  <a:srgbClr val="FF0000"/>
                </a:solidFill>
                <a:latin typeface="Courier New" pitchFamily="49" charset="0"/>
              </a:rPr>
              <a:t>T</a:t>
            </a:r>
            <a:r>
              <a:rPr lang="en-US" sz="1400" b="1" dirty="0">
                <a:solidFill>
                  <a:srgbClr val="92D050"/>
                </a:solidFill>
                <a:latin typeface="Courier New" pitchFamily="49" charset="0"/>
              </a:rPr>
              <a:t>C</a:t>
            </a:r>
            <a:r>
              <a:rPr lang="en-US" sz="1400" b="1" dirty="0">
                <a:solidFill>
                  <a:srgbClr val="FF0000"/>
                </a:solidFill>
                <a:latin typeface="Courier New" pitchFamily="49" charset="0"/>
              </a:rPr>
              <a:t>T</a:t>
            </a:r>
            <a:r>
              <a:rPr lang="en-US" sz="1400" b="1" dirty="0">
                <a:solidFill>
                  <a:srgbClr val="FFFF00"/>
                </a:solidFill>
                <a:latin typeface="Courier New" pitchFamily="49" charset="0"/>
              </a:rPr>
              <a:t>A</a:t>
            </a:r>
            <a:r>
              <a:rPr lang="en-US" sz="1400" b="1" dirty="0">
                <a:solidFill>
                  <a:srgbClr val="00B0F0"/>
                </a:solidFill>
                <a:latin typeface="Courier New" pitchFamily="49" charset="0"/>
              </a:rPr>
              <a:t>G</a:t>
            </a:r>
            <a:r>
              <a:rPr lang="en-US" sz="1400" b="1" dirty="0">
                <a:solidFill>
                  <a:srgbClr val="FFFF00"/>
                </a:solidFill>
                <a:latin typeface="Courier New" pitchFamily="49" charset="0"/>
              </a:rPr>
              <a:t>A</a:t>
            </a:r>
            <a:r>
              <a:rPr lang="en-US" sz="1400" b="1" dirty="0">
                <a:solidFill>
                  <a:srgbClr val="FF0000"/>
                </a:solidFill>
                <a:latin typeface="Courier New" pitchFamily="49" charset="0"/>
              </a:rPr>
              <a:t>T</a:t>
            </a:r>
            <a:r>
              <a:rPr lang="en-US" sz="1400" b="1" dirty="0">
                <a:solidFill>
                  <a:srgbClr val="92D050"/>
                </a:solidFill>
                <a:latin typeface="Courier New" pitchFamily="49" charset="0"/>
              </a:rPr>
              <a:t>C</a:t>
            </a:r>
            <a:r>
              <a:rPr lang="en-US" sz="1400" b="1" dirty="0">
                <a:solidFill>
                  <a:srgbClr val="FF0000"/>
                </a:solidFill>
                <a:latin typeface="Courier New" pitchFamily="49" charset="0"/>
              </a:rPr>
              <a:t>T</a:t>
            </a:r>
            <a:r>
              <a:rPr lang="en-US" sz="1400" b="1" dirty="0">
                <a:solidFill>
                  <a:srgbClr val="FFFF00"/>
                </a:solidFill>
                <a:latin typeface="Courier New" pitchFamily="49" charset="0"/>
              </a:rPr>
              <a:t>A</a:t>
            </a:r>
            <a:r>
              <a:rPr lang="en-US" sz="1400" b="1" dirty="0">
                <a:solidFill>
                  <a:srgbClr val="00B0F0"/>
                </a:solidFill>
                <a:latin typeface="Courier New" pitchFamily="49" charset="0"/>
              </a:rPr>
              <a:t>G</a:t>
            </a:r>
            <a:r>
              <a:rPr lang="en-US" sz="1400" b="1" dirty="0">
                <a:solidFill>
                  <a:srgbClr val="FFFF00"/>
                </a:solidFill>
                <a:latin typeface="Courier New" pitchFamily="49" charset="0"/>
              </a:rPr>
              <a:t>A</a:t>
            </a:r>
            <a:r>
              <a:rPr lang="en-US" sz="1400" b="1" dirty="0">
                <a:solidFill>
                  <a:srgbClr val="FF0000"/>
                </a:solidFill>
                <a:latin typeface="Courier New" pitchFamily="49" charset="0"/>
              </a:rPr>
              <a:t>T</a:t>
            </a:r>
            <a:endParaRPr lang="en-US" sz="1400" b="1" dirty="0">
              <a:solidFill>
                <a:schemeClr val="bg1"/>
              </a:solidFill>
              <a:latin typeface="Courier New" pitchFamily="49" charset="0"/>
            </a:endParaRPr>
          </a:p>
          <a:p>
            <a:r>
              <a:rPr lang="en-US" sz="1400" b="1" dirty="0">
                <a:solidFill>
                  <a:schemeClr val="bg1"/>
                </a:solidFill>
                <a:latin typeface="Courier New" pitchFamily="49" charset="0"/>
              </a:rPr>
              <a:t>-----</a:t>
            </a:r>
            <a:r>
              <a:rPr lang="en-US" sz="1400" b="1" dirty="0">
                <a:solidFill>
                  <a:srgbClr val="FFFF00"/>
                </a:solidFill>
                <a:latin typeface="Courier New" pitchFamily="49" charset="0"/>
              </a:rPr>
              <a:t>A</a:t>
            </a:r>
            <a:r>
              <a:rPr lang="en-US" sz="1400" b="1" dirty="0">
                <a:solidFill>
                  <a:srgbClr val="FF0000"/>
                </a:solidFill>
                <a:latin typeface="Courier New" pitchFamily="49" charset="0"/>
              </a:rPr>
              <a:t>T</a:t>
            </a:r>
            <a:r>
              <a:rPr lang="en-US" sz="1400" b="1" dirty="0">
                <a:solidFill>
                  <a:srgbClr val="FFFF00"/>
                </a:solidFill>
                <a:latin typeface="Courier New" pitchFamily="49" charset="0"/>
              </a:rPr>
              <a:t>A</a:t>
            </a:r>
            <a:r>
              <a:rPr lang="en-US" sz="1400" b="1" dirty="0">
                <a:solidFill>
                  <a:srgbClr val="92D050"/>
                </a:solidFill>
                <a:latin typeface="Courier New" pitchFamily="49" charset="0"/>
              </a:rPr>
              <a:t>C</a:t>
            </a:r>
            <a:r>
              <a:rPr lang="en-US" sz="1400" b="1" dirty="0">
                <a:solidFill>
                  <a:srgbClr val="FF0000"/>
                </a:solidFill>
                <a:latin typeface="Courier New" pitchFamily="49" charset="0"/>
              </a:rPr>
              <a:t>T</a:t>
            </a:r>
            <a:r>
              <a:rPr lang="en-US" sz="1400" b="1" dirty="0">
                <a:solidFill>
                  <a:srgbClr val="FFFF00"/>
                </a:solidFill>
                <a:latin typeface="Courier New" pitchFamily="49" charset="0"/>
              </a:rPr>
              <a:t>A</a:t>
            </a:r>
            <a:r>
              <a:rPr lang="en-US" sz="1400" b="1" dirty="0">
                <a:solidFill>
                  <a:srgbClr val="00B0F0"/>
                </a:solidFill>
                <a:latin typeface="Courier New" pitchFamily="49" charset="0"/>
              </a:rPr>
              <a:t>G</a:t>
            </a:r>
            <a:r>
              <a:rPr lang="en-US" sz="1400" b="1" dirty="0">
                <a:solidFill>
                  <a:srgbClr val="FFFF00"/>
                </a:solidFill>
                <a:latin typeface="Courier New" pitchFamily="49" charset="0"/>
              </a:rPr>
              <a:t>AA</a:t>
            </a:r>
            <a:r>
              <a:rPr lang="en-US" sz="1400" b="1" dirty="0">
                <a:solidFill>
                  <a:srgbClr val="00B0F0"/>
                </a:solidFill>
                <a:latin typeface="Courier New" pitchFamily="49" charset="0"/>
              </a:rPr>
              <a:t>GG</a:t>
            </a:r>
            <a:r>
              <a:rPr lang="en-US" sz="1400" b="1" dirty="0">
                <a:solidFill>
                  <a:srgbClr val="FF0000"/>
                </a:solidFill>
                <a:latin typeface="Courier New" pitchFamily="49" charset="0"/>
              </a:rPr>
              <a:t>T</a:t>
            </a:r>
            <a:r>
              <a:rPr lang="en-US" sz="1400" b="1" dirty="0">
                <a:solidFill>
                  <a:srgbClr val="92D050"/>
                </a:solidFill>
                <a:latin typeface="Courier New" pitchFamily="49" charset="0"/>
              </a:rPr>
              <a:t>C</a:t>
            </a:r>
            <a:r>
              <a:rPr lang="en-US" sz="1400" b="1" dirty="0">
                <a:solidFill>
                  <a:srgbClr val="FF0000"/>
                </a:solidFill>
                <a:latin typeface="Courier New" pitchFamily="49" charset="0"/>
              </a:rPr>
              <a:t>T</a:t>
            </a:r>
            <a:r>
              <a:rPr lang="en-US" sz="1400" b="1" dirty="0">
                <a:solidFill>
                  <a:srgbClr val="FFFF00"/>
                </a:solidFill>
                <a:latin typeface="Courier New" pitchFamily="49" charset="0"/>
              </a:rPr>
              <a:t>A</a:t>
            </a:r>
            <a:r>
              <a:rPr lang="en-US" sz="1400" b="1" dirty="0">
                <a:solidFill>
                  <a:srgbClr val="00B0F0"/>
                </a:solidFill>
                <a:latin typeface="Courier New" pitchFamily="49" charset="0"/>
              </a:rPr>
              <a:t>G</a:t>
            </a:r>
            <a:r>
              <a:rPr lang="en-US" sz="1400" b="1" dirty="0">
                <a:solidFill>
                  <a:srgbClr val="FFFF00"/>
                </a:solidFill>
                <a:latin typeface="Courier New" pitchFamily="49" charset="0"/>
              </a:rPr>
              <a:t>A</a:t>
            </a:r>
            <a:r>
              <a:rPr lang="en-US" sz="1400" b="1" dirty="0">
                <a:solidFill>
                  <a:srgbClr val="FF0000"/>
                </a:solidFill>
                <a:latin typeface="Courier New" pitchFamily="49" charset="0"/>
              </a:rPr>
              <a:t>T</a:t>
            </a:r>
            <a:r>
              <a:rPr lang="en-US" sz="1400" b="1" dirty="0">
                <a:solidFill>
                  <a:srgbClr val="92D050"/>
                </a:solidFill>
                <a:latin typeface="Courier New" pitchFamily="49" charset="0"/>
              </a:rPr>
              <a:t>C</a:t>
            </a:r>
            <a:r>
              <a:rPr lang="en-US" sz="1400" b="1" dirty="0">
                <a:solidFill>
                  <a:srgbClr val="FF0000"/>
                </a:solidFill>
                <a:latin typeface="Courier New" pitchFamily="49" charset="0"/>
              </a:rPr>
              <a:t>T</a:t>
            </a:r>
            <a:r>
              <a:rPr lang="en-US" sz="1400" b="1" dirty="0">
                <a:solidFill>
                  <a:srgbClr val="FFFF00"/>
                </a:solidFill>
                <a:latin typeface="Courier New" pitchFamily="49" charset="0"/>
              </a:rPr>
              <a:t>A</a:t>
            </a:r>
            <a:r>
              <a:rPr lang="en-US" sz="1400" b="1" dirty="0">
                <a:solidFill>
                  <a:srgbClr val="00B0F0"/>
                </a:solidFill>
                <a:latin typeface="Courier New" pitchFamily="49" charset="0"/>
              </a:rPr>
              <a:t>G</a:t>
            </a:r>
            <a:r>
              <a:rPr lang="en-US" sz="1400" b="1" dirty="0">
                <a:solidFill>
                  <a:srgbClr val="FFFF00"/>
                </a:solidFill>
                <a:latin typeface="Courier New" pitchFamily="49" charset="0"/>
              </a:rPr>
              <a:t>A</a:t>
            </a:r>
            <a:r>
              <a:rPr lang="en-US" sz="1400" b="1" dirty="0">
                <a:solidFill>
                  <a:srgbClr val="FF0000"/>
                </a:solidFill>
                <a:latin typeface="Courier New" pitchFamily="49" charset="0"/>
              </a:rPr>
              <a:t>T</a:t>
            </a:r>
            <a:endParaRPr lang="en-US" sz="1400" b="1" dirty="0">
              <a:solidFill>
                <a:schemeClr val="bg1"/>
              </a:solidFill>
              <a:latin typeface="Courier New" pitchFamily="49" charset="0"/>
            </a:endParaRPr>
          </a:p>
          <a:p>
            <a:r>
              <a:rPr lang="en-US" sz="1400" b="1" dirty="0">
                <a:solidFill>
                  <a:schemeClr val="bg1"/>
                </a:solidFill>
                <a:latin typeface="Courier New" pitchFamily="49" charset="0"/>
              </a:rPr>
              <a:t>--</a:t>
            </a:r>
            <a:r>
              <a:rPr lang="en-US" sz="1400" b="1" dirty="0">
                <a:solidFill>
                  <a:srgbClr val="92D050"/>
                </a:solidFill>
                <a:latin typeface="Courier New" pitchFamily="49" charset="0"/>
              </a:rPr>
              <a:t>C</a:t>
            </a:r>
            <a:r>
              <a:rPr lang="en-US" sz="1400" b="1" dirty="0">
                <a:solidFill>
                  <a:srgbClr val="FF0000"/>
                </a:solidFill>
                <a:latin typeface="Courier New" pitchFamily="49" charset="0"/>
              </a:rPr>
              <a:t>T</a:t>
            </a:r>
            <a:r>
              <a:rPr lang="en-US" sz="1400" b="1" dirty="0">
                <a:solidFill>
                  <a:srgbClr val="92D050"/>
                </a:solidFill>
                <a:latin typeface="Courier New" pitchFamily="49" charset="0"/>
              </a:rPr>
              <a:t>C</a:t>
            </a:r>
            <a:r>
              <a:rPr lang="en-US" sz="1400" b="1" dirty="0">
                <a:solidFill>
                  <a:srgbClr val="FFFF00"/>
                </a:solidFill>
                <a:latin typeface="Courier New" pitchFamily="49" charset="0"/>
              </a:rPr>
              <a:t>A</a:t>
            </a:r>
            <a:r>
              <a:rPr lang="en-US" sz="1400" b="1" dirty="0">
                <a:solidFill>
                  <a:srgbClr val="FF0000"/>
                </a:solidFill>
                <a:latin typeface="Courier New" pitchFamily="49" charset="0"/>
              </a:rPr>
              <a:t>T</a:t>
            </a:r>
            <a:r>
              <a:rPr lang="en-US" sz="1400" b="1" dirty="0">
                <a:solidFill>
                  <a:srgbClr val="00B0F0"/>
                </a:solidFill>
                <a:latin typeface="Courier New" pitchFamily="49" charset="0"/>
              </a:rPr>
              <a:t>G</a:t>
            </a:r>
            <a:r>
              <a:rPr lang="en-US" sz="1400" b="1" dirty="0">
                <a:solidFill>
                  <a:srgbClr val="92D050"/>
                </a:solidFill>
                <a:latin typeface="Courier New" pitchFamily="49" charset="0"/>
              </a:rPr>
              <a:t>C</a:t>
            </a:r>
            <a:r>
              <a:rPr lang="en-US" sz="1400" b="1" dirty="0">
                <a:solidFill>
                  <a:srgbClr val="FF0000"/>
                </a:solidFill>
                <a:latin typeface="Courier New" pitchFamily="49" charset="0"/>
              </a:rPr>
              <a:t>T</a:t>
            </a:r>
            <a:r>
              <a:rPr lang="en-US" sz="1400" b="1" dirty="0">
                <a:solidFill>
                  <a:srgbClr val="FFFF00"/>
                </a:solidFill>
                <a:latin typeface="Courier New" pitchFamily="49" charset="0"/>
              </a:rPr>
              <a:t>A</a:t>
            </a:r>
            <a:r>
              <a:rPr lang="en-US" sz="1400" b="1" dirty="0">
                <a:solidFill>
                  <a:srgbClr val="00B0F0"/>
                </a:solidFill>
                <a:latin typeface="Courier New" pitchFamily="49" charset="0"/>
              </a:rPr>
              <a:t>G</a:t>
            </a:r>
            <a:r>
              <a:rPr lang="en-US" sz="1400" b="1" dirty="0">
                <a:solidFill>
                  <a:srgbClr val="FFFF00"/>
                </a:solidFill>
                <a:latin typeface="Courier New" pitchFamily="49" charset="0"/>
              </a:rPr>
              <a:t>AA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</a:rPr>
              <a:t>---</a:t>
            </a:r>
            <a:r>
              <a:rPr lang="en-US" sz="1400" b="1" dirty="0">
                <a:solidFill>
                  <a:srgbClr val="92D050"/>
                </a:solidFill>
                <a:latin typeface="Courier New" pitchFamily="49" charset="0"/>
              </a:rPr>
              <a:t>C</a:t>
            </a:r>
            <a:r>
              <a:rPr lang="en-US" sz="1400" b="1" dirty="0">
                <a:solidFill>
                  <a:srgbClr val="FF0000"/>
                </a:solidFill>
                <a:latin typeface="Courier New" pitchFamily="49" charset="0"/>
              </a:rPr>
              <a:t>T</a:t>
            </a:r>
            <a:r>
              <a:rPr lang="en-US" sz="1400" b="1" dirty="0">
                <a:solidFill>
                  <a:srgbClr val="FFFF00"/>
                </a:solidFill>
                <a:latin typeface="Courier New" pitchFamily="49" charset="0"/>
              </a:rPr>
              <a:t>A</a:t>
            </a:r>
            <a:r>
              <a:rPr lang="en-US" sz="1400" b="1" dirty="0">
                <a:solidFill>
                  <a:srgbClr val="00B0F0"/>
                </a:solidFill>
                <a:latin typeface="Courier New" pitchFamily="49" charset="0"/>
              </a:rPr>
              <a:t>G</a:t>
            </a:r>
            <a:r>
              <a:rPr lang="en-US" sz="1400" b="1" dirty="0">
                <a:solidFill>
                  <a:srgbClr val="FFFF00"/>
                </a:solidFill>
                <a:latin typeface="Courier New" pitchFamily="49" charset="0"/>
              </a:rPr>
              <a:t>A</a:t>
            </a:r>
            <a:r>
              <a:rPr lang="en-US" sz="1400" b="1" dirty="0">
                <a:solidFill>
                  <a:srgbClr val="FF0000"/>
                </a:solidFill>
                <a:latin typeface="Courier New" pitchFamily="49" charset="0"/>
              </a:rPr>
              <a:t>T</a:t>
            </a:r>
            <a:r>
              <a:rPr lang="en-US" sz="1400" b="1" dirty="0">
                <a:solidFill>
                  <a:srgbClr val="92D050"/>
                </a:solidFill>
                <a:latin typeface="Courier New" pitchFamily="49" charset="0"/>
              </a:rPr>
              <a:t>C</a:t>
            </a:r>
            <a:r>
              <a:rPr lang="en-US" sz="1400" b="1" dirty="0">
                <a:solidFill>
                  <a:srgbClr val="FF0000"/>
                </a:solidFill>
                <a:latin typeface="Courier New" pitchFamily="49" charset="0"/>
              </a:rPr>
              <a:t>T</a:t>
            </a:r>
            <a:r>
              <a:rPr lang="en-US" sz="1400" b="1" dirty="0">
                <a:solidFill>
                  <a:srgbClr val="FFFF00"/>
                </a:solidFill>
                <a:latin typeface="Courier New" pitchFamily="49" charset="0"/>
              </a:rPr>
              <a:t>A</a:t>
            </a:r>
            <a:r>
              <a:rPr lang="en-US" sz="1400" b="1" dirty="0">
                <a:solidFill>
                  <a:srgbClr val="00B0F0"/>
                </a:solidFill>
                <a:latin typeface="Courier New" pitchFamily="49" charset="0"/>
              </a:rPr>
              <a:t>G</a:t>
            </a:r>
            <a:r>
              <a:rPr lang="en-US" sz="1400" b="1" dirty="0">
                <a:solidFill>
                  <a:srgbClr val="FFFF00"/>
                </a:solidFill>
                <a:latin typeface="Courier New" pitchFamily="49" charset="0"/>
              </a:rPr>
              <a:t>A</a:t>
            </a:r>
            <a:r>
              <a:rPr lang="en-US" sz="1400" b="1" dirty="0">
                <a:solidFill>
                  <a:srgbClr val="FF0000"/>
                </a:solidFill>
                <a:latin typeface="Courier New" pitchFamily="49" charset="0"/>
              </a:rPr>
              <a:t>T</a:t>
            </a:r>
            <a:endParaRPr lang="en-US" sz="1400" b="1" dirty="0">
              <a:solidFill>
                <a:schemeClr val="bg1"/>
              </a:solidFill>
              <a:latin typeface="Courier New" pitchFamily="49" charset="0"/>
            </a:endParaRPr>
          </a:p>
          <a:p>
            <a:r>
              <a:rPr lang="en-US" sz="1400" b="1" dirty="0">
                <a:solidFill>
                  <a:schemeClr val="bg1"/>
                </a:solidFill>
                <a:latin typeface="Courier New" pitchFamily="49" charset="0"/>
              </a:rPr>
              <a:t>---</a:t>
            </a:r>
            <a:r>
              <a:rPr lang="en-US" sz="1400" b="1" dirty="0">
                <a:solidFill>
                  <a:srgbClr val="FF0000"/>
                </a:solidFill>
                <a:latin typeface="Courier New" pitchFamily="49" charset="0"/>
              </a:rPr>
              <a:t>T</a:t>
            </a:r>
            <a:r>
              <a:rPr lang="en-US" sz="1400" b="1" dirty="0">
                <a:solidFill>
                  <a:srgbClr val="92D050"/>
                </a:solidFill>
                <a:latin typeface="Courier New" pitchFamily="49" charset="0"/>
              </a:rPr>
              <a:t>C</a:t>
            </a:r>
            <a:r>
              <a:rPr lang="en-US" sz="1400" b="1" dirty="0">
                <a:solidFill>
                  <a:srgbClr val="FFFF00"/>
                </a:solidFill>
                <a:latin typeface="Courier New" pitchFamily="49" charset="0"/>
              </a:rPr>
              <a:t>A</a:t>
            </a:r>
            <a:r>
              <a:rPr lang="en-US" sz="1400" b="1" dirty="0">
                <a:solidFill>
                  <a:srgbClr val="FF0000"/>
                </a:solidFill>
                <a:latin typeface="Courier New" pitchFamily="49" charset="0"/>
              </a:rPr>
              <a:t>T</a:t>
            </a:r>
            <a:r>
              <a:rPr lang="en-US" sz="1400" b="1" dirty="0">
                <a:solidFill>
                  <a:srgbClr val="00B0F0"/>
                </a:solidFill>
                <a:latin typeface="Courier New" pitchFamily="49" charset="0"/>
              </a:rPr>
              <a:t>G</a:t>
            </a:r>
            <a:r>
              <a:rPr lang="en-US" sz="1400" b="1" dirty="0">
                <a:solidFill>
                  <a:srgbClr val="92D050"/>
                </a:solidFill>
                <a:latin typeface="Courier New" pitchFamily="49" charset="0"/>
              </a:rPr>
              <a:t>C</a:t>
            </a:r>
            <a:r>
              <a:rPr lang="en-US" sz="1400" b="1" dirty="0">
                <a:solidFill>
                  <a:srgbClr val="FF0000"/>
                </a:solidFill>
                <a:latin typeface="Courier New" pitchFamily="49" charset="0"/>
              </a:rPr>
              <a:t>T</a:t>
            </a:r>
            <a:r>
              <a:rPr lang="en-US" sz="1400" b="1" dirty="0">
                <a:solidFill>
                  <a:srgbClr val="FFFF00"/>
                </a:solidFill>
                <a:latin typeface="Courier New" pitchFamily="49" charset="0"/>
              </a:rPr>
              <a:t>A</a:t>
            </a:r>
            <a:r>
              <a:rPr lang="en-US" sz="1400" b="1" dirty="0">
                <a:solidFill>
                  <a:srgbClr val="00B0F0"/>
                </a:solidFill>
                <a:latin typeface="Courier New" pitchFamily="49" charset="0"/>
              </a:rPr>
              <a:t>G</a:t>
            </a:r>
            <a:r>
              <a:rPr lang="en-US" sz="1400" b="1" dirty="0">
                <a:solidFill>
                  <a:srgbClr val="FFFF00"/>
                </a:solidFill>
                <a:latin typeface="Courier New" pitchFamily="49" charset="0"/>
              </a:rPr>
              <a:t>AA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</a:rPr>
              <a:t>---</a:t>
            </a:r>
            <a:r>
              <a:rPr lang="en-US" sz="1400" b="1" dirty="0">
                <a:solidFill>
                  <a:srgbClr val="92D050"/>
                </a:solidFill>
                <a:latin typeface="Courier New" pitchFamily="49" charset="0"/>
              </a:rPr>
              <a:t>C</a:t>
            </a:r>
            <a:r>
              <a:rPr lang="en-US" sz="1400" b="1" dirty="0">
                <a:solidFill>
                  <a:srgbClr val="FF0000"/>
                </a:solidFill>
                <a:latin typeface="Courier New" pitchFamily="49" charset="0"/>
              </a:rPr>
              <a:t>T</a:t>
            </a:r>
            <a:r>
              <a:rPr lang="en-US" sz="1400" b="1" dirty="0">
                <a:solidFill>
                  <a:srgbClr val="FFFF00"/>
                </a:solidFill>
                <a:latin typeface="Courier New" pitchFamily="49" charset="0"/>
              </a:rPr>
              <a:t>A</a:t>
            </a:r>
            <a:r>
              <a:rPr lang="en-US" sz="1400" b="1" dirty="0">
                <a:solidFill>
                  <a:srgbClr val="00B0F0"/>
                </a:solidFill>
                <a:latin typeface="Courier New" pitchFamily="49" charset="0"/>
              </a:rPr>
              <a:t>G</a:t>
            </a:r>
            <a:r>
              <a:rPr lang="en-US" sz="1400" b="1" dirty="0">
                <a:solidFill>
                  <a:srgbClr val="FFFF00"/>
                </a:solidFill>
                <a:latin typeface="Courier New" pitchFamily="49" charset="0"/>
              </a:rPr>
              <a:t>A</a:t>
            </a:r>
            <a:r>
              <a:rPr lang="en-US" sz="1400" b="1" dirty="0">
                <a:solidFill>
                  <a:srgbClr val="FF0000"/>
                </a:solidFill>
                <a:latin typeface="Courier New" pitchFamily="49" charset="0"/>
              </a:rPr>
              <a:t>T</a:t>
            </a:r>
            <a:r>
              <a:rPr lang="en-US" sz="1400" b="1" dirty="0">
                <a:solidFill>
                  <a:srgbClr val="92D050"/>
                </a:solidFill>
                <a:latin typeface="Courier New" pitchFamily="49" charset="0"/>
              </a:rPr>
              <a:t>C</a:t>
            </a:r>
            <a:r>
              <a:rPr lang="en-US" sz="1400" b="1" dirty="0">
                <a:solidFill>
                  <a:srgbClr val="FF0000"/>
                </a:solidFill>
                <a:latin typeface="Courier New" pitchFamily="49" charset="0"/>
              </a:rPr>
              <a:t>T</a:t>
            </a:r>
            <a:r>
              <a:rPr lang="en-US" sz="1400" b="1" dirty="0">
                <a:solidFill>
                  <a:srgbClr val="FFFF00"/>
                </a:solidFill>
                <a:latin typeface="Courier New" pitchFamily="49" charset="0"/>
              </a:rPr>
              <a:t>A</a:t>
            </a:r>
            <a:r>
              <a:rPr lang="en-US" sz="1400" b="1" dirty="0">
                <a:solidFill>
                  <a:srgbClr val="00B0F0"/>
                </a:solidFill>
                <a:latin typeface="Courier New" pitchFamily="49" charset="0"/>
              </a:rPr>
              <a:t>G</a:t>
            </a:r>
            <a:r>
              <a:rPr lang="en-US" sz="1400" b="1" dirty="0">
                <a:solidFill>
                  <a:srgbClr val="FFFF00"/>
                </a:solidFill>
                <a:latin typeface="Courier New" pitchFamily="49" charset="0"/>
              </a:rPr>
              <a:t>A</a:t>
            </a:r>
            <a:r>
              <a:rPr lang="en-US" sz="1400" b="1" dirty="0">
                <a:solidFill>
                  <a:srgbClr val="FF0000"/>
                </a:solidFill>
                <a:latin typeface="Courier New" pitchFamily="49" charset="0"/>
              </a:rPr>
              <a:t>T</a:t>
            </a:r>
            <a:endParaRPr lang="en-US" sz="1400" b="1" dirty="0">
              <a:solidFill>
                <a:schemeClr val="bg1"/>
              </a:solidFill>
              <a:latin typeface="Courier New" pitchFamily="49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876800" y="2667000"/>
            <a:ext cx="3352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FF00"/>
                </a:solidFill>
                <a:latin typeface="Courier New" pitchFamily="49" charset="0"/>
              </a:rPr>
              <a:t>A</a:t>
            </a:r>
            <a:r>
              <a:rPr lang="en-US" sz="1400" b="1" dirty="0">
                <a:solidFill>
                  <a:srgbClr val="FF0000"/>
                </a:solidFill>
                <a:latin typeface="Courier New" pitchFamily="49" charset="0"/>
              </a:rPr>
              <a:t>T</a:t>
            </a:r>
            <a:r>
              <a:rPr lang="en-US" sz="1400" b="1" dirty="0">
                <a:solidFill>
                  <a:srgbClr val="FFFF00"/>
                </a:solidFill>
                <a:latin typeface="Courier New" pitchFamily="49" charset="0"/>
              </a:rPr>
              <a:t>A</a:t>
            </a:r>
            <a:r>
              <a:rPr lang="en-US" sz="1400" b="1" dirty="0">
                <a:solidFill>
                  <a:srgbClr val="92D050"/>
                </a:solidFill>
                <a:latin typeface="Courier New" pitchFamily="49" charset="0"/>
              </a:rPr>
              <a:t>C</a:t>
            </a:r>
            <a:r>
              <a:rPr lang="en-US" sz="1400" b="1" dirty="0">
                <a:solidFill>
                  <a:srgbClr val="FF0000"/>
                </a:solidFill>
                <a:latin typeface="Courier New" pitchFamily="49" charset="0"/>
              </a:rPr>
              <a:t>T</a:t>
            </a:r>
            <a:r>
              <a:rPr lang="en-US" sz="1400" b="1" dirty="0">
                <a:solidFill>
                  <a:srgbClr val="FFFF00"/>
                </a:solidFill>
                <a:latin typeface="Courier New" pitchFamily="49" charset="0"/>
              </a:rPr>
              <a:t>A</a:t>
            </a:r>
            <a:r>
              <a:rPr lang="en-US" sz="1400" b="1" dirty="0">
                <a:solidFill>
                  <a:srgbClr val="00B0F0"/>
                </a:solidFill>
                <a:latin typeface="Courier New" pitchFamily="49" charset="0"/>
              </a:rPr>
              <a:t>G</a:t>
            </a:r>
            <a:r>
              <a:rPr lang="en-US" sz="1400" b="1" dirty="0">
                <a:solidFill>
                  <a:srgbClr val="FFFF00"/>
                </a:solidFill>
                <a:latin typeface="Courier New" pitchFamily="49" charset="0"/>
              </a:rPr>
              <a:t>AA</a:t>
            </a:r>
            <a:r>
              <a:rPr lang="en-US" sz="1400" b="1" dirty="0">
                <a:solidFill>
                  <a:srgbClr val="00B0F0"/>
                </a:solidFill>
                <a:latin typeface="Courier New" pitchFamily="49" charset="0"/>
              </a:rPr>
              <a:t>GG</a:t>
            </a:r>
            <a:r>
              <a:rPr lang="en-US" sz="1400" b="1" dirty="0">
                <a:solidFill>
                  <a:srgbClr val="FF0000"/>
                </a:solidFill>
                <a:latin typeface="Courier New" pitchFamily="49" charset="0"/>
              </a:rPr>
              <a:t>T</a:t>
            </a:r>
            <a:r>
              <a:rPr lang="en-US" sz="1400" b="1" dirty="0">
                <a:solidFill>
                  <a:srgbClr val="92D050"/>
                </a:solidFill>
                <a:latin typeface="Courier New" pitchFamily="49" charset="0"/>
              </a:rPr>
              <a:t>C</a:t>
            </a:r>
            <a:r>
              <a:rPr lang="en-US" sz="1400" b="1" dirty="0">
                <a:solidFill>
                  <a:srgbClr val="FF0000"/>
                </a:solidFill>
                <a:latin typeface="Courier New" pitchFamily="49" charset="0"/>
              </a:rPr>
              <a:t>T</a:t>
            </a:r>
            <a:r>
              <a:rPr lang="en-US" sz="1400" b="1" dirty="0">
                <a:solidFill>
                  <a:srgbClr val="FFFF00"/>
                </a:solidFill>
                <a:latin typeface="Courier New" pitchFamily="49" charset="0"/>
              </a:rPr>
              <a:t>A</a:t>
            </a:r>
            <a:r>
              <a:rPr lang="en-US" sz="1400" b="1" dirty="0">
                <a:solidFill>
                  <a:srgbClr val="00B0F0"/>
                </a:solidFill>
                <a:latin typeface="Courier New" pitchFamily="49" charset="0"/>
              </a:rPr>
              <a:t>G</a:t>
            </a:r>
            <a:r>
              <a:rPr lang="en-US" sz="1400" b="1" dirty="0">
                <a:solidFill>
                  <a:srgbClr val="FFFF00"/>
                </a:solidFill>
                <a:latin typeface="Courier New" pitchFamily="49" charset="0"/>
              </a:rPr>
              <a:t>A</a:t>
            </a:r>
            <a:r>
              <a:rPr lang="en-US" sz="1400" b="1" dirty="0">
                <a:solidFill>
                  <a:srgbClr val="FF0000"/>
                </a:solidFill>
                <a:latin typeface="Courier New" pitchFamily="49" charset="0"/>
              </a:rPr>
              <a:t>T</a:t>
            </a:r>
            <a:r>
              <a:rPr lang="en-US" sz="1400" b="1" dirty="0">
                <a:solidFill>
                  <a:srgbClr val="92D050"/>
                </a:solidFill>
                <a:latin typeface="Courier New" pitchFamily="49" charset="0"/>
              </a:rPr>
              <a:t>C</a:t>
            </a:r>
            <a:r>
              <a:rPr lang="en-US" sz="1400" b="1" dirty="0">
                <a:solidFill>
                  <a:srgbClr val="FF0000"/>
                </a:solidFill>
                <a:latin typeface="Courier New" pitchFamily="49" charset="0"/>
              </a:rPr>
              <a:t>T</a:t>
            </a:r>
            <a:r>
              <a:rPr lang="en-US" sz="1400" b="1" dirty="0">
                <a:solidFill>
                  <a:srgbClr val="FFFF00"/>
                </a:solidFill>
                <a:latin typeface="Courier New" pitchFamily="49" charset="0"/>
              </a:rPr>
              <a:t>A</a:t>
            </a:r>
            <a:r>
              <a:rPr lang="en-US" sz="1400" b="1" dirty="0">
                <a:solidFill>
                  <a:srgbClr val="00B0F0"/>
                </a:solidFill>
                <a:latin typeface="Courier New" pitchFamily="49" charset="0"/>
              </a:rPr>
              <a:t>G</a:t>
            </a:r>
            <a:r>
              <a:rPr lang="en-US" sz="1400" b="1" dirty="0">
                <a:solidFill>
                  <a:srgbClr val="FFFF00"/>
                </a:solidFill>
                <a:latin typeface="Courier New" pitchFamily="49" charset="0"/>
              </a:rPr>
              <a:t>A</a:t>
            </a:r>
            <a:r>
              <a:rPr lang="en-US" sz="1400" b="1" dirty="0">
                <a:solidFill>
                  <a:srgbClr val="FF0000"/>
                </a:solidFill>
                <a:latin typeface="Courier New" pitchFamily="49" charset="0"/>
              </a:rPr>
              <a:t>T</a:t>
            </a:r>
            <a:endParaRPr lang="en-US" sz="1400" b="1" dirty="0">
              <a:solidFill>
                <a:schemeClr val="bg1"/>
              </a:solidFill>
              <a:latin typeface="Courier New" pitchFamily="49" charset="0"/>
            </a:endParaRPr>
          </a:p>
          <a:p>
            <a:r>
              <a:rPr lang="en-US" sz="1400" b="1" dirty="0">
                <a:solidFill>
                  <a:srgbClr val="FFFF00"/>
                </a:solidFill>
                <a:latin typeface="Courier New" pitchFamily="49" charset="0"/>
              </a:rPr>
              <a:t>A</a:t>
            </a:r>
            <a:r>
              <a:rPr lang="en-US" sz="1400" b="1" dirty="0">
                <a:solidFill>
                  <a:srgbClr val="FF0000"/>
                </a:solidFill>
                <a:latin typeface="Courier New" pitchFamily="49" charset="0"/>
              </a:rPr>
              <a:t>T</a:t>
            </a:r>
            <a:r>
              <a:rPr lang="en-US" sz="1400" b="1" dirty="0">
                <a:solidFill>
                  <a:srgbClr val="FFFF00"/>
                </a:solidFill>
                <a:latin typeface="Courier New" pitchFamily="49" charset="0"/>
              </a:rPr>
              <a:t>A</a:t>
            </a:r>
            <a:r>
              <a:rPr lang="en-US" sz="1400" b="1" dirty="0">
                <a:solidFill>
                  <a:srgbClr val="92D050"/>
                </a:solidFill>
                <a:latin typeface="Courier New" pitchFamily="49" charset="0"/>
              </a:rPr>
              <a:t>C</a:t>
            </a:r>
            <a:r>
              <a:rPr lang="en-US" sz="1400" b="1" dirty="0">
                <a:solidFill>
                  <a:srgbClr val="FF0000"/>
                </a:solidFill>
                <a:latin typeface="Courier New" pitchFamily="49" charset="0"/>
              </a:rPr>
              <a:t>T</a:t>
            </a:r>
            <a:r>
              <a:rPr lang="en-US" sz="1400" b="1" dirty="0">
                <a:solidFill>
                  <a:srgbClr val="FFFF00"/>
                </a:solidFill>
                <a:latin typeface="Courier New" pitchFamily="49" charset="0"/>
              </a:rPr>
              <a:t>A</a:t>
            </a:r>
            <a:r>
              <a:rPr lang="en-US" sz="1400" b="1" dirty="0">
                <a:solidFill>
                  <a:srgbClr val="00B0F0"/>
                </a:solidFill>
                <a:latin typeface="Courier New" pitchFamily="49" charset="0"/>
              </a:rPr>
              <a:t>G</a:t>
            </a:r>
            <a:r>
              <a:rPr lang="en-US" sz="1400" b="1" dirty="0">
                <a:solidFill>
                  <a:srgbClr val="FFFF00"/>
                </a:solidFill>
                <a:latin typeface="Courier New" pitchFamily="49" charset="0"/>
              </a:rPr>
              <a:t>AA</a:t>
            </a:r>
            <a:r>
              <a:rPr lang="en-US" sz="1400" b="1" dirty="0">
                <a:solidFill>
                  <a:srgbClr val="00B0F0"/>
                </a:solidFill>
                <a:latin typeface="Courier New" pitchFamily="49" charset="0"/>
              </a:rPr>
              <a:t>GG</a:t>
            </a:r>
            <a:r>
              <a:rPr lang="en-US" sz="1400" b="1" dirty="0">
                <a:solidFill>
                  <a:srgbClr val="FF0000"/>
                </a:solidFill>
                <a:latin typeface="Courier New" pitchFamily="49" charset="0"/>
              </a:rPr>
              <a:t>T</a:t>
            </a:r>
            <a:r>
              <a:rPr lang="en-US" sz="1400" b="1" dirty="0">
                <a:solidFill>
                  <a:srgbClr val="92D050"/>
                </a:solidFill>
                <a:latin typeface="Courier New" pitchFamily="49" charset="0"/>
              </a:rPr>
              <a:t>C</a:t>
            </a:r>
            <a:r>
              <a:rPr lang="en-US" sz="1400" b="1" dirty="0">
                <a:solidFill>
                  <a:srgbClr val="FF0000"/>
                </a:solidFill>
                <a:latin typeface="Courier New" pitchFamily="49" charset="0"/>
              </a:rPr>
              <a:t>T</a:t>
            </a:r>
            <a:r>
              <a:rPr lang="en-US" sz="1400" b="1" dirty="0">
                <a:solidFill>
                  <a:srgbClr val="FFFF00"/>
                </a:solidFill>
                <a:latin typeface="Courier New" pitchFamily="49" charset="0"/>
              </a:rPr>
              <a:t>A</a:t>
            </a:r>
            <a:r>
              <a:rPr lang="en-US" sz="1400" b="1" dirty="0">
                <a:solidFill>
                  <a:srgbClr val="00B0F0"/>
                </a:solidFill>
                <a:latin typeface="Courier New" pitchFamily="49" charset="0"/>
              </a:rPr>
              <a:t>G</a:t>
            </a:r>
            <a:r>
              <a:rPr lang="en-US" sz="1400" b="1" dirty="0">
                <a:solidFill>
                  <a:srgbClr val="FFFF00"/>
                </a:solidFill>
                <a:latin typeface="Courier New" pitchFamily="49" charset="0"/>
              </a:rPr>
              <a:t>A</a:t>
            </a:r>
            <a:r>
              <a:rPr lang="en-US" sz="1400" b="1" dirty="0">
                <a:solidFill>
                  <a:srgbClr val="FF0000"/>
                </a:solidFill>
                <a:latin typeface="Courier New" pitchFamily="49" charset="0"/>
              </a:rPr>
              <a:t>T</a:t>
            </a:r>
            <a:r>
              <a:rPr lang="en-US" sz="1400" b="1" dirty="0">
                <a:solidFill>
                  <a:srgbClr val="92D050"/>
                </a:solidFill>
                <a:latin typeface="Courier New" pitchFamily="49" charset="0"/>
              </a:rPr>
              <a:t>C</a:t>
            </a:r>
            <a:r>
              <a:rPr lang="en-US" sz="1400" b="1" dirty="0">
                <a:solidFill>
                  <a:srgbClr val="FF0000"/>
                </a:solidFill>
                <a:latin typeface="Courier New" pitchFamily="49" charset="0"/>
              </a:rPr>
              <a:t>T</a:t>
            </a:r>
            <a:r>
              <a:rPr lang="en-US" sz="1400" b="1" dirty="0">
                <a:solidFill>
                  <a:srgbClr val="FFFF00"/>
                </a:solidFill>
                <a:latin typeface="Courier New" pitchFamily="49" charset="0"/>
              </a:rPr>
              <a:t>A</a:t>
            </a:r>
            <a:r>
              <a:rPr lang="en-US" sz="1400" b="1" dirty="0">
                <a:solidFill>
                  <a:srgbClr val="00B0F0"/>
                </a:solidFill>
                <a:latin typeface="Courier New" pitchFamily="49" charset="0"/>
              </a:rPr>
              <a:t>G</a:t>
            </a:r>
            <a:r>
              <a:rPr lang="en-US" sz="1400" b="1" dirty="0">
                <a:solidFill>
                  <a:srgbClr val="FFFF00"/>
                </a:solidFill>
                <a:latin typeface="Courier New" pitchFamily="49" charset="0"/>
              </a:rPr>
              <a:t>A</a:t>
            </a:r>
            <a:r>
              <a:rPr lang="en-US" sz="1400" b="1" dirty="0">
                <a:solidFill>
                  <a:srgbClr val="FF0000"/>
                </a:solidFill>
                <a:latin typeface="Courier New" pitchFamily="49" charset="0"/>
              </a:rPr>
              <a:t>T</a:t>
            </a:r>
            <a:endParaRPr lang="en-US" sz="1400" b="1" dirty="0">
              <a:solidFill>
                <a:schemeClr val="bg1"/>
              </a:solidFill>
              <a:latin typeface="Courier New" pitchFamily="49" charset="0"/>
            </a:endParaRPr>
          </a:p>
          <a:p>
            <a:r>
              <a:rPr lang="en-US" sz="1400" b="1" dirty="0">
                <a:solidFill>
                  <a:srgbClr val="FFFF00"/>
                </a:solidFill>
                <a:latin typeface="Courier New" pitchFamily="49" charset="0"/>
              </a:rPr>
              <a:t>A</a:t>
            </a:r>
            <a:r>
              <a:rPr lang="en-US" sz="1400" b="1" dirty="0">
                <a:solidFill>
                  <a:srgbClr val="FF0000"/>
                </a:solidFill>
                <a:latin typeface="Courier New" pitchFamily="49" charset="0"/>
              </a:rPr>
              <a:t>T</a:t>
            </a:r>
            <a:r>
              <a:rPr lang="en-US" sz="1400" b="1" dirty="0">
                <a:solidFill>
                  <a:srgbClr val="00B0F0"/>
                </a:solidFill>
                <a:latin typeface="Courier New" pitchFamily="49" charset="0"/>
              </a:rPr>
              <a:t>G</a:t>
            </a:r>
            <a:r>
              <a:rPr lang="en-US" sz="1400" b="1" dirty="0">
                <a:solidFill>
                  <a:srgbClr val="92D050"/>
                </a:solidFill>
                <a:latin typeface="Courier New" pitchFamily="49" charset="0"/>
              </a:rPr>
              <a:t>C</a:t>
            </a:r>
            <a:r>
              <a:rPr lang="en-US" sz="1400" b="1" dirty="0">
                <a:solidFill>
                  <a:srgbClr val="FF0000"/>
                </a:solidFill>
                <a:latin typeface="Courier New" pitchFamily="49" charset="0"/>
              </a:rPr>
              <a:t>T</a:t>
            </a:r>
            <a:r>
              <a:rPr lang="en-US" sz="1400" b="1" dirty="0">
                <a:solidFill>
                  <a:srgbClr val="FFFF00"/>
                </a:solidFill>
                <a:latin typeface="Courier New" pitchFamily="49" charset="0"/>
              </a:rPr>
              <a:t>A</a:t>
            </a:r>
            <a:r>
              <a:rPr lang="en-US" sz="1400" b="1" dirty="0">
                <a:solidFill>
                  <a:srgbClr val="00B0F0"/>
                </a:solidFill>
                <a:latin typeface="Courier New" pitchFamily="49" charset="0"/>
              </a:rPr>
              <a:t>G</a:t>
            </a:r>
            <a:r>
              <a:rPr lang="en-US" sz="1400" b="1" dirty="0">
                <a:solidFill>
                  <a:srgbClr val="FFFF00"/>
                </a:solidFill>
                <a:latin typeface="Courier New" pitchFamily="49" charset="0"/>
              </a:rPr>
              <a:t>AA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</a:rPr>
              <a:t>---</a:t>
            </a:r>
            <a:r>
              <a:rPr lang="en-US" sz="1400" b="1" dirty="0">
                <a:solidFill>
                  <a:srgbClr val="92D050"/>
                </a:solidFill>
                <a:latin typeface="Courier New" pitchFamily="49" charset="0"/>
              </a:rPr>
              <a:t>C</a:t>
            </a:r>
            <a:r>
              <a:rPr lang="en-US" sz="1400" b="1" dirty="0">
                <a:solidFill>
                  <a:srgbClr val="FF0000"/>
                </a:solidFill>
                <a:latin typeface="Courier New" pitchFamily="49" charset="0"/>
              </a:rPr>
              <a:t>T</a:t>
            </a:r>
            <a:r>
              <a:rPr lang="en-US" sz="1400" b="1" dirty="0">
                <a:solidFill>
                  <a:srgbClr val="FFFF00"/>
                </a:solidFill>
                <a:latin typeface="Courier New" pitchFamily="49" charset="0"/>
              </a:rPr>
              <a:t>A</a:t>
            </a:r>
            <a:r>
              <a:rPr lang="en-US" sz="1400" b="1" dirty="0">
                <a:solidFill>
                  <a:srgbClr val="00B0F0"/>
                </a:solidFill>
                <a:latin typeface="Courier New" pitchFamily="49" charset="0"/>
              </a:rPr>
              <a:t>G</a:t>
            </a:r>
            <a:r>
              <a:rPr lang="en-US" sz="1400" b="1" dirty="0">
                <a:solidFill>
                  <a:srgbClr val="FFFF00"/>
                </a:solidFill>
                <a:latin typeface="Courier New" pitchFamily="49" charset="0"/>
              </a:rPr>
              <a:t>A</a:t>
            </a:r>
            <a:r>
              <a:rPr lang="en-US" sz="1400" b="1" dirty="0">
                <a:solidFill>
                  <a:srgbClr val="FF0000"/>
                </a:solidFill>
                <a:latin typeface="Courier New" pitchFamily="49" charset="0"/>
              </a:rPr>
              <a:t>T</a:t>
            </a:r>
            <a:r>
              <a:rPr lang="en-US" sz="1400" b="1" dirty="0">
                <a:solidFill>
                  <a:srgbClr val="92D050"/>
                </a:solidFill>
                <a:latin typeface="Courier New" pitchFamily="49" charset="0"/>
              </a:rPr>
              <a:t>C</a:t>
            </a:r>
            <a:r>
              <a:rPr lang="en-US" sz="1400" b="1" dirty="0">
                <a:solidFill>
                  <a:srgbClr val="FF0000"/>
                </a:solidFill>
                <a:latin typeface="Courier New" pitchFamily="49" charset="0"/>
              </a:rPr>
              <a:t>T</a:t>
            </a:r>
            <a:r>
              <a:rPr lang="en-US" sz="1400" b="1" dirty="0">
                <a:solidFill>
                  <a:srgbClr val="FFFF00"/>
                </a:solidFill>
                <a:latin typeface="Courier New" pitchFamily="49" charset="0"/>
              </a:rPr>
              <a:t>A</a:t>
            </a:r>
            <a:r>
              <a:rPr lang="en-US" sz="1400" b="1" dirty="0">
                <a:solidFill>
                  <a:srgbClr val="00B0F0"/>
                </a:solidFill>
                <a:latin typeface="Courier New" pitchFamily="49" charset="0"/>
              </a:rPr>
              <a:t>G</a:t>
            </a:r>
            <a:r>
              <a:rPr lang="en-US" sz="1400" b="1" dirty="0">
                <a:solidFill>
                  <a:srgbClr val="FFFF00"/>
                </a:solidFill>
                <a:latin typeface="Courier New" pitchFamily="49" charset="0"/>
              </a:rPr>
              <a:t>A</a:t>
            </a:r>
            <a:r>
              <a:rPr lang="en-US" sz="1400" b="1" dirty="0">
                <a:solidFill>
                  <a:srgbClr val="FF0000"/>
                </a:solidFill>
                <a:latin typeface="Courier New" pitchFamily="49" charset="0"/>
              </a:rPr>
              <a:t>T</a:t>
            </a:r>
            <a:endParaRPr lang="en-US" sz="1400" b="1" dirty="0">
              <a:solidFill>
                <a:schemeClr val="bg1"/>
              </a:solidFill>
              <a:latin typeface="Courier New" pitchFamily="49" charset="0"/>
            </a:endParaRPr>
          </a:p>
          <a:p>
            <a:r>
              <a:rPr lang="en-US" sz="1400" b="1" dirty="0">
                <a:solidFill>
                  <a:srgbClr val="FFFF00"/>
                </a:solidFill>
                <a:latin typeface="Courier New" pitchFamily="49" charset="0"/>
              </a:rPr>
              <a:t>A</a:t>
            </a:r>
            <a:r>
              <a:rPr lang="en-US" sz="1400" b="1" dirty="0">
                <a:solidFill>
                  <a:srgbClr val="FF0000"/>
                </a:solidFill>
                <a:latin typeface="Courier New" pitchFamily="49" charset="0"/>
              </a:rPr>
              <a:t>T</a:t>
            </a:r>
            <a:r>
              <a:rPr lang="en-US" sz="1400" b="1" dirty="0">
                <a:solidFill>
                  <a:srgbClr val="00B0F0"/>
                </a:solidFill>
                <a:latin typeface="Courier New" pitchFamily="49" charset="0"/>
              </a:rPr>
              <a:t>G</a:t>
            </a:r>
            <a:r>
              <a:rPr lang="en-US" sz="1400" b="1" dirty="0">
                <a:solidFill>
                  <a:srgbClr val="92D050"/>
                </a:solidFill>
                <a:latin typeface="Courier New" pitchFamily="49" charset="0"/>
              </a:rPr>
              <a:t>C</a:t>
            </a:r>
            <a:r>
              <a:rPr lang="en-US" sz="1400" b="1" dirty="0">
                <a:solidFill>
                  <a:srgbClr val="FF0000"/>
                </a:solidFill>
                <a:latin typeface="Courier New" pitchFamily="49" charset="0"/>
              </a:rPr>
              <a:t>T</a:t>
            </a:r>
            <a:r>
              <a:rPr lang="en-US" sz="1400" b="1" dirty="0">
                <a:solidFill>
                  <a:srgbClr val="FFFF00"/>
                </a:solidFill>
                <a:latin typeface="Courier New" pitchFamily="49" charset="0"/>
              </a:rPr>
              <a:t>A</a:t>
            </a:r>
            <a:r>
              <a:rPr lang="en-US" sz="1400" b="1" dirty="0">
                <a:solidFill>
                  <a:srgbClr val="00B0F0"/>
                </a:solidFill>
                <a:latin typeface="Courier New" pitchFamily="49" charset="0"/>
              </a:rPr>
              <a:t>G</a:t>
            </a:r>
            <a:r>
              <a:rPr lang="en-US" sz="1400" b="1" dirty="0">
                <a:solidFill>
                  <a:srgbClr val="FFFF00"/>
                </a:solidFill>
                <a:latin typeface="Courier New" pitchFamily="49" charset="0"/>
              </a:rPr>
              <a:t>AA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</a:rPr>
              <a:t>---</a:t>
            </a:r>
            <a:r>
              <a:rPr lang="en-US" sz="1400" b="1" dirty="0">
                <a:solidFill>
                  <a:srgbClr val="92D050"/>
                </a:solidFill>
                <a:latin typeface="Courier New" pitchFamily="49" charset="0"/>
              </a:rPr>
              <a:t>C</a:t>
            </a:r>
            <a:r>
              <a:rPr lang="en-US" sz="1400" b="1" dirty="0">
                <a:solidFill>
                  <a:srgbClr val="FF0000"/>
                </a:solidFill>
                <a:latin typeface="Courier New" pitchFamily="49" charset="0"/>
              </a:rPr>
              <a:t>T</a:t>
            </a:r>
            <a:r>
              <a:rPr lang="en-US" sz="1400" b="1" dirty="0">
                <a:solidFill>
                  <a:srgbClr val="FFFF00"/>
                </a:solidFill>
                <a:latin typeface="Courier New" pitchFamily="49" charset="0"/>
              </a:rPr>
              <a:t>A</a:t>
            </a:r>
            <a:r>
              <a:rPr lang="en-US" sz="1400" b="1" dirty="0">
                <a:solidFill>
                  <a:srgbClr val="00B0F0"/>
                </a:solidFill>
                <a:latin typeface="Courier New" pitchFamily="49" charset="0"/>
              </a:rPr>
              <a:t>G</a:t>
            </a:r>
            <a:r>
              <a:rPr lang="en-US" sz="1400" b="1" dirty="0">
                <a:solidFill>
                  <a:srgbClr val="FFFF00"/>
                </a:solidFill>
                <a:latin typeface="Courier New" pitchFamily="49" charset="0"/>
              </a:rPr>
              <a:t>A</a:t>
            </a:r>
            <a:r>
              <a:rPr lang="en-US" sz="1400" b="1" dirty="0">
                <a:solidFill>
                  <a:srgbClr val="FF0000"/>
                </a:solidFill>
                <a:latin typeface="Courier New" pitchFamily="49" charset="0"/>
              </a:rPr>
              <a:t>T</a:t>
            </a:r>
            <a:r>
              <a:rPr lang="en-US" sz="1400" b="1" dirty="0">
                <a:solidFill>
                  <a:srgbClr val="92D050"/>
                </a:solidFill>
                <a:latin typeface="Courier New" pitchFamily="49" charset="0"/>
              </a:rPr>
              <a:t>C</a:t>
            </a:r>
            <a:r>
              <a:rPr lang="en-US" sz="1400" b="1" dirty="0">
                <a:solidFill>
                  <a:srgbClr val="FF0000"/>
                </a:solidFill>
                <a:latin typeface="Courier New" pitchFamily="49" charset="0"/>
              </a:rPr>
              <a:t>T</a:t>
            </a:r>
            <a:r>
              <a:rPr lang="en-US" sz="1400" b="1" dirty="0">
                <a:solidFill>
                  <a:srgbClr val="FFFF00"/>
                </a:solidFill>
                <a:latin typeface="Courier New" pitchFamily="49" charset="0"/>
              </a:rPr>
              <a:t>A</a:t>
            </a:r>
            <a:r>
              <a:rPr lang="en-US" sz="1400" b="1" dirty="0">
                <a:solidFill>
                  <a:srgbClr val="00B0F0"/>
                </a:solidFill>
                <a:latin typeface="Courier New" pitchFamily="49" charset="0"/>
              </a:rPr>
              <a:t>G</a:t>
            </a:r>
            <a:r>
              <a:rPr lang="en-US" sz="1400" b="1" dirty="0">
                <a:solidFill>
                  <a:srgbClr val="FFFF00"/>
                </a:solidFill>
                <a:latin typeface="Courier New" pitchFamily="49" charset="0"/>
              </a:rPr>
              <a:t>A</a:t>
            </a:r>
            <a:r>
              <a:rPr lang="en-US" sz="1400" b="1" dirty="0">
                <a:solidFill>
                  <a:srgbClr val="FF0000"/>
                </a:solidFill>
                <a:latin typeface="Courier New" pitchFamily="49" charset="0"/>
              </a:rPr>
              <a:t>T</a:t>
            </a:r>
            <a:endParaRPr lang="en-US" sz="1400" b="1" dirty="0">
              <a:solidFill>
                <a:schemeClr val="bg1"/>
              </a:solidFill>
              <a:latin typeface="Courier New" pitchFamily="49" charset="0"/>
            </a:endParaRPr>
          </a:p>
        </p:txBody>
      </p:sp>
      <p:cxnSp>
        <p:nvCxnSpPr>
          <p:cNvPr id="37" name="Straight Arrow Connector 36"/>
          <p:cNvCxnSpPr/>
          <p:nvPr/>
        </p:nvCxnSpPr>
        <p:spPr>
          <a:xfrm>
            <a:off x="4114800" y="3124200"/>
            <a:ext cx="762000" cy="1588"/>
          </a:xfrm>
          <a:prstGeom prst="straightConnector1">
            <a:avLst/>
          </a:prstGeom>
          <a:ln w="1905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609600" y="4800600"/>
            <a:ext cx="3352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FF00"/>
                </a:solidFill>
                <a:latin typeface="Courier New" pitchFamily="49" charset="0"/>
              </a:rPr>
              <a:t>A</a:t>
            </a:r>
            <a:r>
              <a:rPr lang="en-US" sz="1400" b="1" dirty="0">
                <a:solidFill>
                  <a:srgbClr val="FF0000"/>
                </a:solidFill>
                <a:latin typeface="Courier New" pitchFamily="49" charset="0"/>
              </a:rPr>
              <a:t>T</a:t>
            </a:r>
            <a:r>
              <a:rPr lang="en-US" sz="1400" b="1" dirty="0">
                <a:solidFill>
                  <a:srgbClr val="FFFF00"/>
                </a:solidFill>
                <a:latin typeface="Courier New" pitchFamily="49" charset="0"/>
              </a:rPr>
              <a:t>A</a:t>
            </a:r>
            <a:r>
              <a:rPr lang="en-US" sz="1400" b="1" dirty="0">
                <a:solidFill>
                  <a:srgbClr val="92D050"/>
                </a:solidFill>
                <a:latin typeface="Courier New" pitchFamily="49" charset="0"/>
              </a:rPr>
              <a:t>C</a:t>
            </a:r>
            <a:r>
              <a:rPr lang="en-US" sz="1400" b="1" dirty="0">
                <a:solidFill>
                  <a:srgbClr val="FF0000"/>
                </a:solidFill>
                <a:latin typeface="Courier New" pitchFamily="49" charset="0"/>
              </a:rPr>
              <a:t>T</a:t>
            </a:r>
            <a:r>
              <a:rPr lang="en-US" sz="1400" b="1" dirty="0">
                <a:solidFill>
                  <a:srgbClr val="FFFF00"/>
                </a:solidFill>
                <a:latin typeface="Courier New" pitchFamily="49" charset="0"/>
              </a:rPr>
              <a:t>A</a:t>
            </a:r>
            <a:r>
              <a:rPr lang="en-US" sz="1400" b="1" dirty="0">
                <a:solidFill>
                  <a:srgbClr val="00B0F0"/>
                </a:solidFill>
                <a:latin typeface="Courier New" pitchFamily="49" charset="0"/>
              </a:rPr>
              <a:t>G</a:t>
            </a:r>
            <a:r>
              <a:rPr lang="en-US" sz="1400" b="1" dirty="0">
                <a:solidFill>
                  <a:srgbClr val="FFFF00"/>
                </a:solidFill>
                <a:latin typeface="Courier New" pitchFamily="49" charset="0"/>
              </a:rPr>
              <a:t>AA</a:t>
            </a:r>
            <a:r>
              <a:rPr lang="en-US" sz="1400" b="1" dirty="0">
                <a:solidFill>
                  <a:srgbClr val="00B0F0"/>
                </a:solidFill>
                <a:latin typeface="Courier New" pitchFamily="49" charset="0"/>
              </a:rPr>
              <a:t>GG</a:t>
            </a:r>
            <a:r>
              <a:rPr lang="en-US" sz="1400" b="1" dirty="0">
                <a:solidFill>
                  <a:srgbClr val="FF0000"/>
                </a:solidFill>
                <a:latin typeface="Courier New" pitchFamily="49" charset="0"/>
              </a:rPr>
              <a:t>T</a:t>
            </a:r>
            <a:r>
              <a:rPr lang="en-US" sz="1400" b="1" dirty="0">
                <a:solidFill>
                  <a:srgbClr val="92D050"/>
                </a:solidFill>
                <a:latin typeface="Courier New" pitchFamily="49" charset="0"/>
              </a:rPr>
              <a:t>C</a:t>
            </a:r>
            <a:r>
              <a:rPr lang="en-US" sz="1400" b="1" dirty="0">
                <a:solidFill>
                  <a:srgbClr val="FF0000"/>
                </a:solidFill>
                <a:latin typeface="Courier New" pitchFamily="49" charset="0"/>
              </a:rPr>
              <a:t>T</a:t>
            </a:r>
            <a:r>
              <a:rPr lang="en-US" sz="1400" b="1" dirty="0">
                <a:solidFill>
                  <a:srgbClr val="FFFF00"/>
                </a:solidFill>
                <a:latin typeface="Courier New" pitchFamily="49" charset="0"/>
              </a:rPr>
              <a:t>A</a:t>
            </a:r>
            <a:r>
              <a:rPr lang="en-US" sz="1400" b="1" dirty="0">
                <a:solidFill>
                  <a:srgbClr val="00B0F0"/>
                </a:solidFill>
                <a:latin typeface="Courier New" pitchFamily="49" charset="0"/>
              </a:rPr>
              <a:t>G</a:t>
            </a:r>
            <a:r>
              <a:rPr lang="en-US" sz="1400" b="1" dirty="0">
                <a:solidFill>
                  <a:srgbClr val="FFFF00"/>
                </a:solidFill>
                <a:latin typeface="Courier New" pitchFamily="49" charset="0"/>
              </a:rPr>
              <a:t>A</a:t>
            </a:r>
            <a:r>
              <a:rPr lang="en-US" sz="1400" b="1" dirty="0">
                <a:solidFill>
                  <a:srgbClr val="FF0000"/>
                </a:solidFill>
                <a:latin typeface="Courier New" pitchFamily="49" charset="0"/>
              </a:rPr>
              <a:t>T</a:t>
            </a:r>
            <a:r>
              <a:rPr lang="en-US" sz="1400" b="1" dirty="0">
                <a:solidFill>
                  <a:srgbClr val="92D050"/>
                </a:solidFill>
                <a:latin typeface="Courier New" pitchFamily="49" charset="0"/>
              </a:rPr>
              <a:t>C</a:t>
            </a:r>
            <a:r>
              <a:rPr lang="en-US" sz="1400" b="1" dirty="0">
                <a:solidFill>
                  <a:srgbClr val="FF0000"/>
                </a:solidFill>
                <a:latin typeface="Courier New" pitchFamily="49" charset="0"/>
              </a:rPr>
              <a:t>T</a:t>
            </a:r>
            <a:r>
              <a:rPr lang="en-US" sz="1400" b="1" dirty="0">
                <a:solidFill>
                  <a:srgbClr val="FFFF00"/>
                </a:solidFill>
                <a:latin typeface="Courier New" pitchFamily="49" charset="0"/>
              </a:rPr>
              <a:t>A</a:t>
            </a:r>
            <a:r>
              <a:rPr lang="en-US" sz="1400" b="1" dirty="0">
                <a:solidFill>
                  <a:srgbClr val="00B0F0"/>
                </a:solidFill>
                <a:latin typeface="Courier New" pitchFamily="49" charset="0"/>
              </a:rPr>
              <a:t>G</a:t>
            </a:r>
            <a:r>
              <a:rPr lang="en-US" sz="1400" b="1" dirty="0">
                <a:solidFill>
                  <a:srgbClr val="FFFF00"/>
                </a:solidFill>
                <a:latin typeface="Courier New" pitchFamily="49" charset="0"/>
              </a:rPr>
              <a:t>A</a:t>
            </a:r>
            <a:r>
              <a:rPr lang="en-US" sz="1400" b="1" dirty="0">
                <a:solidFill>
                  <a:srgbClr val="FF0000"/>
                </a:solidFill>
                <a:latin typeface="Courier New" pitchFamily="49" charset="0"/>
              </a:rPr>
              <a:t>T</a:t>
            </a:r>
            <a:endParaRPr lang="en-US" sz="1400" b="1" dirty="0">
              <a:solidFill>
                <a:schemeClr val="bg1"/>
              </a:solidFill>
              <a:latin typeface="Courier New" pitchFamily="49" charset="0"/>
            </a:endParaRPr>
          </a:p>
          <a:p>
            <a:r>
              <a:rPr lang="en-US" sz="1400" b="1" dirty="0">
                <a:solidFill>
                  <a:srgbClr val="FFFF00"/>
                </a:solidFill>
                <a:latin typeface="Courier New" pitchFamily="49" charset="0"/>
              </a:rPr>
              <a:t>A</a:t>
            </a:r>
            <a:r>
              <a:rPr lang="en-US" sz="1400" b="1" dirty="0">
                <a:solidFill>
                  <a:srgbClr val="FF0000"/>
                </a:solidFill>
                <a:latin typeface="Courier New" pitchFamily="49" charset="0"/>
              </a:rPr>
              <a:t>T</a:t>
            </a:r>
            <a:r>
              <a:rPr lang="en-US" sz="1400" b="1" dirty="0">
                <a:solidFill>
                  <a:srgbClr val="FFFF00"/>
                </a:solidFill>
                <a:latin typeface="Courier New" pitchFamily="49" charset="0"/>
              </a:rPr>
              <a:t>A</a:t>
            </a:r>
            <a:r>
              <a:rPr lang="en-US" sz="1400" b="1" dirty="0">
                <a:solidFill>
                  <a:srgbClr val="92D050"/>
                </a:solidFill>
                <a:latin typeface="Courier New" pitchFamily="49" charset="0"/>
              </a:rPr>
              <a:t>C</a:t>
            </a:r>
            <a:r>
              <a:rPr lang="en-US" sz="1400" b="1" dirty="0">
                <a:solidFill>
                  <a:srgbClr val="FF0000"/>
                </a:solidFill>
                <a:latin typeface="Courier New" pitchFamily="49" charset="0"/>
              </a:rPr>
              <a:t>T</a:t>
            </a:r>
            <a:r>
              <a:rPr lang="en-US" sz="1400" b="1" dirty="0">
                <a:solidFill>
                  <a:srgbClr val="FFFF00"/>
                </a:solidFill>
                <a:latin typeface="Courier New" pitchFamily="49" charset="0"/>
              </a:rPr>
              <a:t>A</a:t>
            </a:r>
            <a:r>
              <a:rPr lang="en-US" sz="1400" b="1" dirty="0">
                <a:solidFill>
                  <a:srgbClr val="00B0F0"/>
                </a:solidFill>
                <a:latin typeface="Courier New" pitchFamily="49" charset="0"/>
              </a:rPr>
              <a:t>G</a:t>
            </a:r>
            <a:r>
              <a:rPr lang="en-US" sz="1400" b="1" dirty="0">
                <a:solidFill>
                  <a:srgbClr val="FFFF00"/>
                </a:solidFill>
                <a:latin typeface="Courier New" pitchFamily="49" charset="0"/>
              </a:rPr>
              <a:t>AA</a:t>
            </a:r>
            <a:r>
              <a:rPr lang="en-US" sz="1400" b="1" dirty="0">
                <a:solidFill>
                  <a:srgbClr val="00B0F0"/>
                </a:solidFill>
                <a:latin typeface="Courier New" pitchFamily="49" charset="0"/>
              </a:rPr>
              <a:t>GG</a:t>
            </a:r>
            <a:r>
              <a:rPr lang="en-US" sz="1400" b="1" dirty="0">
                <a:solidFill>
                  <a:srgbClr val="FF0000"/>
                </a:solidFill>
                <a:latin typeface="Courier New" pitchFamily="49" charset="0"/>
              </a:rPr>
              <a:t>T</a:t>
            </a:r>
            <a:r>
              <a:rPr lang="en-US" sz="1400" b="1" dirty="0">
                <a:solidFill>
                  <a:srgbClr val="92D050"/>
                </a:solidFill>
                <a:latin typeface="Courier New" pitchFamily="49" charset="0"/>
              </a:rPr>
              <a:t>C</a:t>
            </a:r>
            <a:r>
              <a:rPr lang="en-US" sz="1400" b="1" dirty="0">
                <a:solidFill>
                  <a:srgbClr val="FF0000"/>
                </a:solidFill>
                <a:latin typeface="Courier New" pitchFamily="49" charset="0"/>
              </a:rPr>
              <a:t>T</a:t>
            </a:r>
            <a:r>
              <a:rPr lang="en-US" sz="1400" b="1" dirty="0">
                <a:solidFill>
                  <a:srgbClr val="FFFF00"/>
                </a:solidFill>
                <a:latin typeface="Courier New" pitchFamily="49" charset="0"/>
              </a:rPr>
              <a:t>A</a:t>
            </a:r>
            <a:r>
              <a:rPr lang="en-US" sz="1400" b="1" dirty="0">
                <a:solidFill>
                  <a:srgbClr val="00B0F0"/>
                </a:solidFill>
                <a:latin typeface="Courier New" pitchFamily="49" charset="0"/>
              </a:rPr>
              <a:t>G</a:t>
            </a:r>
            <a:r>
              <a:rPr lang="en-US" sz="1400" b="1" dirty="0">
                <a:solidFill>
                  <a:srgbClr val="FFFF00"/>
                </a:solidFill>
                <a:latin typeface="Courier New" pitchFamily="49" charset="0"/>
              </a:rPr>
              <a:t>A</a:t>
            </a:r>
            <a:r>
              <a:rPr lang="en-US" sz="1400" b="1" dirty="0">
                <a:solidFill>
                  <a:srgbClr val="FF0000"/>
                </a:solidFill>
                <a:latin typeface="Courier New" pitchFamily="49" charset="0"/>
              </a:rPr>
              <a:t>T</a:t>
            </a:r>
            <a:r>
              <a:rPr lang="en-US" sz="1400" b="1" dirty="0">
                <a:solidFill>
                  <a:srgbClr val="92D050"/>
                </a:solidFill>
                <a:latin typeface="Courier New" pitchFamily="49" charset="0"/>
              </a:rPr>
              <a:t>C</a:t>
            </a:r>
            <a:r>
              <a:rPr lang="en-US" sz="1400" b="1" dirty="0">
                <a:solidFill>
                  <a:srgbClr val="FF0000"/>
                </a:solidFill>
                <a:latin typeface="Courier New" pitchFamily="49" charset="0"/>
              </a:rPr>
              <a:t>T</a:t>
            </a:r>
            <a:r>
              <a:rPr lang="en-US" sz="1400" b="1" dirty="0">
                <a:solidFill>
                  <a:srgbClr val="FFFF00"/>
                </a:solidFill>
                <a:latin typeface="Courier New" pitchFamily="49" charset="0"/>
              </a:rPr>
              <a:t>A</a:t>
            </a:r>
            <a:r>
              <a:rPr lang="en-US" sz="1400" b="1" dirty="0">
                <a:solidFill>
                  <a:srgbClr val="00B0F0"/>
                </a:solidFill>
                <a:latin typeface="Courier New" pitchFamily="49" charset="0"/>
              </a:rPr>
              <a:t>G</a:t>
            </a:r>
            <a:r>
              <a:rPr lang="en-US" sz="1400" b="1" dirty="0">
                <a:solidFill>
                  <a:srgbClr val="FFFF00"/>
                </a:solidFill>
                <a:latin typeface="Courier New" pitchFamily="49" charset="0"/>
              </a:rPr>
              <a:t>A</a:t>
            </a:r>
            <a:r>
              <a:rPr lang="en-US" sz="1400" b="1" dirty="0">
                <a:solidFill>
                  <a:srgbClr val="FF0000"/>
                </a:solidFill>
                <a:latin typeface="Courier New" pitchFamily="49" charset="0"/>
              </a:rPr>
              <a:t>T</a:t>
            </a:r>
            <a:endParaRPr lang="en-US" sz="1400" b="1" dirty="0">
              <a:solidFill>
                <a:schemeClr val="bg1"/>
              </a:solidFill>
              <a:latin typeface="Courier New" pitchFamily="49" charset="0"/>
            </a:endParaRPr>
          </a:p>
          <a:p>
            <a:r>
              <a:rPr lang="en-US" sz="1400" b="1" dirty="0">
                <a:solidFill>
                  <a:srgbClr val="FFFF00"/>
                </a:solidFill>
                <a:latin typeface="Courier New" pitchFamily="49" charset="0"/>
              </a:rPr>
              <a:t>A</a:t>
            </a:r>
            <a:r>
              <a:rPr lang="en-US" sz="1400" b="1" dirty="0">
                <a:solidFill>
                  <a:srgbClr val="FF0000"/>
                </a:solidFill>
                <a:latin typeface="Courier New" pitchFamily="49" charset="0"/>
              </a:rPr>
              <a:t>T</a:t>
            </a:r>
            <a:r>
              <a:rPr lang="en-US" sz="1400" b="1" dirty="0">
                <a:solidFill>
                  <a:srgbClr val="00B0F0"/>
                </a:solidFill>
                <a:latin typeface="Courier New" pitchFamily="49" charset="0"/>
              </a:rPr>
              <a:t>G</a:t>
            </a:r>
            <a:r>
              <a:rPr lang="en-US" sz="1400" b="1" dirty="0">
                <a:solidFill>
                  <a:srgbClr val="92D050"/>
                </a:solidFill>
                <a:latin typeface="Courier New" pitchFamily="49" charset="0"/>
              </a:rPr>
              <a:t>C</a:t>
            </a:r>
            <a:r>
              <a:rPr lang="en-US" sz="1400" b="1" dirty="0">
                <a:solidFill>
                  <a:srgbClr val="FF0000"/>
                </a:solidFill>
                <a:latin typeface="Courier New" pitchFamily="49" charset="0"/>
              </a:rPr>
              <a:t>T</a:t>
            </a:r>
            <a:r>
              <a:rPr lang="en-US" sz="1400" b="1" dirty="0">
                <a:solidFill>
                  <a:srgbClr val="FFFF00"/>
                </a:solidFill>
                <a:latin typeface="Courier New" pitchFamily="49" charset="0"/>
              </a:rPr>
              <a:t>A</a:t>
            </a:r>
            <a:r>
              <a:rPr lang="en-US" sz="1400" b="1" dirty="0">
                <a:solidFill>
                  <a:srgbClr val="00B0F0"/>
                </a:solidFill>
                <a:latin typeface="Courier New" pitchFamily="49" charset="0"/>
              </a:rPr>
              <a:t>G</a:t>
            </a:r>
            <a:r>
              <a:rPr lang="en-US" sz="1400" b="1" dirty="0">
                <a:solidFill>
                  <a:srgbClr val="FFFF00"/>
                </a:solidFill>
                <a:latin typeface="Courier New" pitchFamily="49" charset="0"/>
              </a:rPr>
              <a:t>AA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</a:rPr>
              <a:t>---</a:t>
            </a:r>
            <a:r>
              <a:rPr lang="en-US" sz="1400" b="1" dirty="0">
                <a:solidFill>
                  <a:srgbClr val="92D050"/>
                </a:solidFill>
                <a:latin typeface="Courier New" pitchFamily="49" charset="0"/>
              </a:rPr>
              <a:t>C</a:t>
            </a:r>
            <a:r>
              <a:rPr lang="en-US" sz="1400" b="1" dirty="0">
                <a:solidFill>
                  <a:srgbClr val="FF0000"/>
                </a:solidFill>
                <a:latin typeface="Courier New" pitchFamily="49" charset="0"/>
              </a:rPr>
              <a:t>T</a:t>
            </a:r>
            <a:r>
              <a:rPr lang="en-US" sz="1400" b="1" dirty="0">
                <a:solidFill>
                  <a:srgbClr val="FFFF00"/>
                </a:solidFill>
                <a:latin typeface="Courier New" pitchFamily="49" charset="0"/>
              </a:rPr>
              <a:t>A</a:t>
            </a:r>
            <a:r>
              <a:rPr lang="en-US" sz="1400" b="1" dirty="0">
                <a:solidFill>
                  <a:srgbClr val="00B0F0"/>
                </a:solidFill>
                <a:latin typeface="Courier New" pitchFamily="49" charset="0"/>
              </a:rPr>
              <a:t>G</a:t>
            </a:r>
            <a:r>
              <a:rPr lang="en-US" sz="1400" b="1" dirty="0">
                <a:solidFill>
                  <a:srgbClr val="FFFF00"/>
                </a:solidFill>
                <a:latin typeface="Courier New" pitchFamily="49" charset="0"/>
              </a:rPr>
              <a:t>A</a:t>
            </a:r>
            <a:r>
              <a:rPr lang="en-US" sz="1400" b="1" dirty="0">
                <a:solidFill>
                  <a:srgbClr val="FF0000"/>
                </a:solidFill>
                <a:latin typeface="Courier New" pitchFamily="49" charset="0"/>
              </a:rPr>
              <a:t>T</a:t>
            </a:r>
            <a:r>
              <a:rPr lang="en-US" sz="1400" b="1" dirty="0">
                <a:solidFill>
                  <a:srgbClr val="92D050"/>
                </a:solidFill>
                <a:latin typeface="Courier New" pitchFamily="49" charset="0"/>
              </a:rPr>
              <a:t>C</a:t>
            </a:r>
            <a:r>
              <a:rPr lang="en-US" sz="1400" b="1" dirty="0">
                <a:solidFill>
                  <a:srgbClr val="FF0000"/>
                </a:solidFill>
                <a:latin typeface="Courier New" pitchFamily="49" charset="0"/>
              </a:rPr>
              <a:t>T</a:t>
            </a:r>
            <a:r>
              <a:rPr lang="en-US" sz="1400" b="1" dirty="0">
                <a:solidFill>
                  <a:srgbClr val="FFFF00"/>
                </a:solidFill>
                <a:latin typeface="Courier New" pitchFamily="49" charset="0"/>
              </a:rPr>
              <a:t>A</a:t>
            </a:r>
            <a:r>
              <a:rPr lang="en-US" sz="1400" b="1" dirty="0">
                <a:solidFill>
                  <a:srgbClr val="00B0F0"/>
                </a:solidFill>
                <a:latin typeface="Courier New" pitchFamily="49" charset="0"/>
              </a:rPr>
              <a:t>G</a:t>
            </a:r>
            <a:r>
              <a:rPr lang="en-US" sz="1400" b="1" dirty="0">
                <a:solidFill>
                  <a:srgbClr val="FFFF00"/>
                </a:solidFill>
                <a:latin typeface="Courier New" pitchFamily="49" charset="0"/>
              </a:rPr>
              <a:t>A</a:t>
            </a:r>
            <a:r>
              <a:rPr lang="en-US" sz="1400" b="1" dirty="0">
                <a:solidFill>
                  <a:srgbClr val="FF0000"/>
                </a:solidFill>
                <a:latin typeface="Courier New" pitchFamily="49" charset="0"/>
              </a:rPr>
              <a:t>T</a:t>
            </a:r>
            <a:endParaRPr lang="en-US" sz="1400" b="1" dirty="0">
              <a:solidFill>
                <a:schemeClr val="bg1"/>
              </a:solidFill>
              <a:latin typeface="Courier New" pitchFamily="49" charset="0"/>
            </a:endParaRPr>
          </a:p>
          <a:p>
            <a:r>
              <a:rPr lang="en-US" sz="1400" b="1" dirty="0">
                <a:solidFill>
                  <a:srgbClr val="FFFF00"/>
                </a:solidFill>
                <a:latin typeface="Courier New" pitchFamily="49" charset="0"/>
              </a:rPr>
              <a:t>A</a:t>
            </a:r>
            <a:r>
              <a:rPr lang="en-US" sz="1400" b="1" dirty="0">
                <a:solidFill>
                  <a:srgbClr val="FF0000"/>
                </a:solidFill>
                <a:latin typeface="Courier New" pitchFamily="49" charset="0"/>
              </a:rPr>
              <a:t>T</a:t>
            </a:r>
            <a:r>
              <a:rPr lang="en-US" sz="1400" b="1" dirty="0">
                <a:solidFill>
                  <a:srgbClr val="00B0F0"/>
                </a:solidFill>
                <a:latin typeface="Courier New" pitchFamily="49" charset="0"/>
              </a:rPr>
              <a:t>G</a:t>
            </a:r>
            <a:r>
              <a:rPr lang="en-US" sz="1400" b="1" dirty="0">
                <a:solidFill>
                  <a:srgbClr val="92D050"/>
                </a:solidFill>
                <a:latin typeface="Courier New" pitchFamily="49" charset="0"/>
              </a:rPr>
              <a:t>C</a:t>
            </a:r>
            <a:r>
              <a:rPr lang="en-US" sz="1400" b="1" dirty="0">
                <a:solidFill>
                  <a:srgbClr val="FF0000"/>
                </a:solidFill>
                <a:latin typeface="Courier New" pitchFamily="49" charset="0"/>
              </a:rPr>
              <a:t>T</a:t>
            </a:r>
            <a:r>
              <a:rPr lang="en-US" sz="1400" b="1" dirty="0">
                <a:solidFill>
                  <a:srgbClr val="FFFF00"/>
                </a:solidFill>
                <a:latin typeface="Courier New" pitchFamily="49" charset="0"/>
              </a:rPr>
              <a:t>A</a:t>
            </a:r>
            <a:r>
              <a:rPr lang="en-US" sz="1400" b="1" dirty="0">
                <a:solidFill>
                  <a:srgbClr val="00B0F0"/>
                </a:solidFill>
                <a:latin typeface="Courier New" pitchFamily="49" charset="0"/>
              </a:rPr>
              <a:t>G</a:t>
            </a:r>
            <a:r>
              <a:rPr lang="en-US" sz="1400" b="1" dirty="0">
                <a:solidFill>
                  <a:srgbClr val="FFFF00"/>
                </a:solidFill>
                <a:latin typeface="Courier New" pitchFamily="49" charset="0"/>
              </a:rPr>
              <a:t>AA</a:t>
            </a:r>
            <a:r>
              <a:rPr lang="en-US" sz="1400" b="1" dirty="0">
                <a:solidFill>
                  <a:schemeClr val="bg1"/>
                </a:solidFill>
                <a:latin typeface="Courier New" pitchFamily="49" charset="0"/>
              </a:rPr>
              <a:t>---</a:t>
            </a:r>
            <a:r>
              <a:rPr lang="en-US" sz="1400" b="1" dirty="0">
                <a:solidFill>
                  <a:srgbClr val="92D050"/>
                </a:solidFill>
                <a:latin typeface="Courier New" pitchFamily="49" charset="0"/>
              </a:rPr>
              <a:t>C</a:t>
            </a:r>
            <a:r>
              <a:rPr lang="en-US" sz="1400" b="1" dirty="0">
                <a:solidFill>
                  <a:srgbClr val="FF0000"/>
                </a:solidFill>
                <a:latin typeface="Courier New" pitchFamily="49" charset="0"/>
              </a:rPr>
              <a:t>T</a:t>
            </a:r>
            <a:r>
              <a:rPr lang="en-US" sz="1400" b="1" dirty="0">
                <a:solidFill>
                  <a:srgbClr val="FFFF00"/>
                </a:solidFill>
                <a:latin typeface="Courier New" pitchFamily="49" charset="0"/>
              </a:rPr>
              <a:t>A</a:t>
            </a:r>
            <a:r>
              <a:rPr lang="en-US" sz="1400" b="1" dirty="0">
                <a:solidFill>
                  <a:srgbClr val="00B0F0"/>
                </a:solidFill>
                <a:latin typeface="Courier New" pitchFamily="49" charset="0"/>
              </a:rPr>
              <a:t>G</a:t>
            </a:r>
            <a:r>
              <a:rPr lang="en-US" sz="1400" b="1" dirty="0">
                <a:solidFill>
                  <a:srgbClr val="FFFF00"/>
                </a:solidFill>
                <a:latin typeface="Courier New" pitchFamily="49" charset="0"/>
              </a:rPr>
              <a:t>A</a:t>
            </a:r>
            <a:r>
              <a:rPr lang="en-US" sz="1400" b="1" dirty="0">
                <a:solidFill>
                  <a:srgbClr val="FF0000"/>
                </a:solidFill>
                <a:latin typeface="Courier New" pitchFamily="49" charset="0"/>
              </a:rPr>
              <a:t>T</a:t>
            </a:r>
            <a:r>
              <a:rPr lang="en-US" sz="1400" b="1" dirty="0">
                <a:solidFill>
                  <a:srgbClr val="92D050"/>
                </a:solidFill>
                <a:latin typeface="Courier New" pitchFamily="49" charset="0"/>
              </a:rPr>
              <a:t>C</a:t>
            </a:r>
            <a:r>
              <a:rPr lang="en-US" sz="1400" b="1" dirty="0">
                <a:solidFill>
                  <a:srgbClr val="FF0000"/>
                </a:solidFill>
                <a:latin typeface="Courier New" pitchFamily="49" charset="0"/>
              </a:rPr>
              <a:t>T</a:t>
            </a:r>
            <a:r>
              <a:rPr lang="en-US" sz="1400" b="1" dirty="0">
                <a:solidFill>
                  <a:srgbClr val="FFFF00"/>
                </a:solidFill>
                <a:latin typeface="Courier New" pitchFamily="49" charset="0"/>
              </a:rPr>
              <a:t>A</a:t>
            </a:r>
            <a:r>
              <a:rPr lang="en-US" sz="1400" b="1" dirty="0">
                <a:solidFill>
                  <a:srgbClr val="00B0F0"/>
                </a:solidFill>
                <a:latin typeface="Courier New" pitchFamily="49" charset="0"/>
              </a:rPr>
              <a:t>G</a:t>
            </a:r>
            <a:r>
              <a:rPr lang="en-US" sz="1400" b="1" dirty="0">
                <a:solidFill>
                  <a:srgbClr val="FFFF00"/>
                </a:solidFill>
                <a:latin typeface="Courier New" pitchFamily="49" charset="0"/>
              </a:rPr>
              <a:t>A</a:t>
            </a:r>
            <a:r>
              <a:rPr lang="en-US" sz="1400" b="1" dirty="0">
                <a:solidFill>
                  <a:srgbClr val="FF0000"/>
                </a:solidFill>
                <a:latin typeface="Courier New" pitchFamily="49" charset="0"/>
              </a:rPr>
              <a:t>T</a:t>
            </a:r>
            <a:endParaRPr lang="en-US" sz="1400" b="1" dirty="0">
              <a:solidFill>
                <a:schemeClr val="bg1"/>
              </a:solidFill>
              <a:latin typeface="Courier New" pitchFamily="49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4343400" y="4800600"/>
            <a:ext cx="3352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FF00"/>
                </a:solidFill>
                <a:latin typeface="Courier New" pitchFamily="49" charset="0"/>
              </a:rPr>
              <a:t>A</a:t>
            </a:r>
            <a:r>
              <a:rPr lang="en-US" sz="1400" b="1" dirty="0">
                <a:solidFill>
                  <a:srgbClr val="FF0000"/>
                </a:solidFill>
                <a:latin typeface="Courier New" pitchFamily="49" charset="0"/>
              </a:rPr>
              <a:t>T</a:t>
            </a:r>
            <a:r>
              <a:rPr lang="en-US" sz="1400" b="1" dirty="0">
                <a:solidFill>
                  <a:srgbClr val="FFFF00"/>
                </a:solidFill>
                <a:latin typeface="Courier New" pitchFamily="49" charset="0"/>
              </a:rPr>
              <a:t>A</a:t>
            </a:r>
            <a:r>
              <a:rPr lang="en-US" sz="1400" b="1" dirty="0">
                <a:solidFill>
                  <a:srgbClr val="92D050"/>
                </a:solidFill>
                <a:latin typeface="Courier New" pitchFamily="49" charset="0"/>
              </a:rPr>
              <a:t>C</a:t>
            </a:r>
            <a:r>
              <a:rPr lang="en-US" sz="1400" b="1" dirty="0">
                <a:solidFill>
                  <a:srgbClr val="FF0000"/>
                </a:solidFill>
                <a:latin typeface="Courier New" pitchFamily="49" charset="0"/>
              </a:rPr>
              <a:t>T</a:t>
            </a:r>
            <a:r>
              <a:rPr lang="en-US" sz="1400" b="1" dirty="0">
                <a:solidFill>
                  <a:srgbClr val="FFFF00"/>
                </a:solidFill>
                <a:latin typeface="Courier New" pitchFamily="49" charset="0"/>
              </a:rPr>
              <a:t>A</a:t>
            </a:r>
            <a:r>
              <a:rPr lang="en-US" sz="1400" b="1" dirty="0">
                <a:solidFill>
                  <a:srgbClr val="00B0F0"/>
                </a:solidFill>
                <a:latin typeface="Courier New" pitchFamily="49" charset="0"/>
              </a:rPr>
              <a:t>G</a:t>
            </a:r>
            <a:r>
              <a:rPr lang="en-US" sz="1400" b="1" dirty="0">
                <a:solidFill>
                  <a:srgbClr val="FFFF00"/>
                </a:solidFill>
                <a:latin typeface="Courier New" pitchFamily="49" charset="0"/>
              </a:rPr>
              <a:t>AA</a:t>
            </a:r>
            <a:r>
              <a:rPr lang="en-US" sz="1400" b="1" dirty="0">
                <a:solidFill>
                  <a:srgbClr val="92D050"/>
                </a:solidFill>
                <a:latin typeface="Courier New" pitchFamily="49" charset="0"/>
              </a:rPr>
              <a:t>C</a:t>
            </a:r>
            <a:r>
              <a:rPr lang="en-US" sz="1400" b="1" dirty="0">
                <a:solidFill>
                  <a:srgbClr val="FF0000"/>
                </a:solidFill>
                <a:latin typeface="Courier New" pitchFamily="49" charset="0"/>
              </a:rPr>
              <a:t>T</a:t>
            </a:r>
            <a:r>
              <a:rPr lang="en-US" sz="1400" b="1" dirty="0">
                <a:solidFill>
                  <a:srgbClr val="FFFF00"/>
                </a:solidFill>
                <a:latin typeface="Courier New" pitchFamily="49" charset="0"/>
              </a:rPr>
              <a:t>A</a:t>
            </a:r>
            <a:r>
              <a:rPr lang="en-US" sz="1400" b="1" dirty="0">
                <a:solidFill>
                  <a:srgbClr val="00B0F0"/>
                </a:solidFill>
                <a:latin typeface="Courier New" pitchFamily="49" charset="0"/>
              </a:rPr>
              <a:t>G</a:t>
            </a:r>
            <a:r>
              <a:rPr lang="en-US" sz="1400" b="1" dirty="0">
                <a:solidFill>
                  <a:srgbClr val="FFFF00"/>
                </a:solidFill>
                <a:latin typeface="Courier New" pitchFamily="49" charset="0"/>
              </a:rPr>
              <a:t>A</a:t>
            </a:r>
            <a:r>
              <a:rPr lang="en-US" sz="1400" b="1" dirty="0">
                <a:solidFill>
                  <a:srgbClr val="FF0000"/>
                </a:solidFill>
                <a:latin typeface="Courier New" pitchFamily="49" charset="0"/>
              </a:rPr>
              <a:t>T</a:t>
            </a:r>
            <a:r>
              <a:rPr lang="en-US" sz="1400" b="1" dirty="0">
                <a:solidFill>
                  <a:srgbClr val="92D050"/>
                </a:solidFill>
                <a:latin typeface="Courier New" pitchFamily="49" charset="0"/>
              </a:rPr>
              <a:t>C</a:t>
            </a:r>
            <a:r>
              <a:rPr lang="en-US" sz="1400" b="1" dirty="0">
                <a:solidFill>
                  <a:srgbClr val="FF0000"/>
                </a:solidFill>
                <a:latin typeface="Courier New" pitchFamily="49" charset="0"/>
              </a:rPr>
              <a:t>T</a:t>
            </a:r>
            <a:r>
              <a:rPr lang="en-US" sz="1400" b="1" dirty="0">
                <a:solidFill>
                  <a:srgbClr val="FFFF00"/>
                </a:solidFill>
                <a:latin typeface="Courier New" pitchFamily="49" charset="0"/>
              </a:rPr>
              <a:t>A</a:t>
            </a:r>
            <a:r>
              <a:rPr lang="en-US" sz="1400" b="1" dirty="0">
                <a:solidFill>
                  <a:srgbClr val="00B0F0"/>
                </a:solidFill>
                <a:latin typeface="Courier New" pitchFamily="49" charset="0"/>
              </a:rPr>
              <a:t>G</a:t>
            </a:r>
            <a:r>
              <a:rPr lang="en-US" sz="1400" b="1" dirty="0">
                <a:solidFill>
                  <a:srgbClr val="FFFF00"/>
                </a:solidFill>
                <a:latin typeface="Courier New" pitchFamily="49" charset="0"/>
              </a:rPr>
              <a:t>A</a:t>
            </a:r>
            <a:r>
              <a:rPr lang="en-US" sz="1400" b="1" dirty="0">
                <a:solidFill>
                  <a:srgbClr val="FF0000"/>
                </a:solidFill>
                <a:latin typeface="Courier New" pitchFamily="49" charset="0"/>
              </a:rPr>
              <a:t>T</a:t>
            </a:r>
            <a:endParaRPr lang="en-US" sz="1400" b="1" dirty="0">
              <a:solidFill>
                <a:schemeClr val="bg1"/>
              </a:solidFill>
              <a:latin typeface="Courier New" pitchFamily="49" charset="0"/>
            </a:endParaRPr>
          </a:p>
          <a:p>
            <a:r>
              <a:rPr lang="en-US" sz="1400" b="1" dirty="0">
                <a:solidFill>
                  <a:srgbClr val="FFFF00"/>
                </a:solidFill>
                <a:latin typeface="Courier New" pitchFamily="49" charset="0"/>
              </a:rPr>
              <a:t>A</a:t>
            </a:r>
            <a:r>
              <a:rPr lang="en-US" sz="1400" b="1" dirty="0">
                <a:solidFill>
                  <a:srgbClr val="FF0000"/>
                </a:solidFill>
                <a:latin typeface="Courier New" pitchFamily="49" charset="0"/>
              </a:rPr>
              <a:t>T</a:t>
            </a:r>
            <a:r>
              <a:rPr lang="en-US" sz="1400" b="1" dirty="0">
                <a:solidFill>
                  <a:srgbClr val="FFFF00"/>
                </a:solidFill>
                <a:latin typeface="Courier New" pitchFamily="49" charset="0"/>
              </a:rPr>
              <a:t>A</a:t>
            </a:r>
            <a:r>
              <a:rPr lang="en-US" sz="1400" b="1" dirty="0">
                <a:solidFill>
                  <a:srgbClr val="92D050"/>
                </a:solidFill>
                <a:latin typeface="Courier New" pitchFamily="49" charset="0"/>
              </a:rPr>
              <a:t>C</a:t>
            </a:r>
            <a:r>
              <a:rPr lang="en-US" sz="1400" b="1" dirty="0">
                <a:solidFill>
                  <a:srgbClr val="FF0000"/>
                </a:solidFill>
                <a:latin typeface="Courier New" pitchFamily="49" charset="0"/>
              </a:rPr>
              <a:t>T</a:t>
            </a:r>
            <a:r>
              <a:rPr lang="en-US" sz="1400" b="1" dirty="0">
                <a:solidFill>
                  <a:srgbClr val="FFFF00"/>
                </a:solidFill>
                <a:latin typeface="Courier New" pitchFamily="49" charset="0"/>
              </a:rPr>
              <a:t>A</a:t>
            </a:r>
            <a:r>
              <a:rPr lang="en-US" sz="1400" b="1" dirty="0">
                <a:solidFill>
                  <a:srgbClr val="00B0F0"/>
                </a:solidFill>
                <a:latin typeface="Courier New" pitchFamily="49" charset="0"/>
              </a:rPr>
              <a:t>G</a:t>
            </a:r>
            <a:r>
              <a:rPr lang="en-US" sz="1400" b="1" dirty="0">
                <a:solidFill>
                  <a:srgbClr val="FFFF00"/>
                </a:solidFill>
                <a:latin typeface="Courier New" pitchFamily="49" charset="0"/>
              </a:rPr>
              <a:t>AA</a:t>
            </a:r>
            <a:r>
              <a:rPr lang="en-US" sz="1400" b="1" dirty="0">
                <a:solidFill>
                  <a:srgbClr val="92D050"/>
                </a:solidFill>
                <a:latin typeface="Courier New" pitchFamily="49" charset="0"/>
              </a:rPr>
              <a:t>C</a:t>
            </a:r>
            <a:r>
              <a:rPr lang="en-US" sz="1400" b="1" dirty="0">
                <a:solidFill>
                  <a:srgbClr val="FF0000"/>
                </a:solidFill>
                <a:latin typeface="Courier New" pitchFamily="49" charset="0"/>
              </a:rPr>
              <a:t>T</a:t>
            </a:r>
            <a:r>
              <a:rPr lang="en-US" sz="1400" b="1" dirty="0">
                <a:solidFill>
                  <a:srgbClr val="FFFF00"/>
                </a:solidFill>
                <a:latin typeface="Courier New" pitchFamily="49" charset="0"/>
              </a:rPr>
              <a:t>A</a:t>
            </a:r>
            <a:r>
              <a:rPr lang="en-US" sz="1400" b="1" dirty="0">
                <a:solidFill>
                  <a:srgbClr val="00B0F0"/>
                </a:solidFill>
                <a:latin typeface="Courier New" pitchFamily="49" charset="0"/>
              </a:rPr>
              <a:t>G</a:t>
            </a:r>
            <a:r>
              <a:rPr lang="en-US" sz="1400" b="1" dirty="0">
                <a:solidFill>
                  <a:srgbClr val="FFFF00"/>
                </a:solidFill>
                <a:latin typeface="Courier New" pitchFamily="49" charset="0"/>
              </a:rPr>
              <a:t>A</a:t>
            </a:r>
            <a:r>
              <a:rPr lang="en-US" sz="1400" b="1" dirty="0">
                <a:solidFill>
                  <a:srgbClr val="FF0000"/>
                </a:solidFill>
                <a:latin typeface="Courier New" pitchFamily="49" charset="0"/>
              </a:rPr>
              <a:t>T</a:t>
            </a:r>
            <a:r>
              <a:rPr lang="en-US" sz="1400" b="1" dirty="0">
                <a:solidFill>
                  <a:srgbClr val="92D050"/>
                </a:solidFill>
                <a:latin typeface="Courier New" pitchFamily="49" charset="0"/>
              </a:rPr>
              <a:t>C</a:t>
            </a:r>
            <a:r>
              <a:rPr lang="en-US" sz="1400" b="1" dirty="0">
                <a:solidFill>
                  <a:srgbClr val="FF0000"/>
                </a:solidFill>
                <a:latin typeface="Courier New" pitchFamily="49" charset="0"/>
              </a:rPr>
              <a:t>T</a:t>
            </a:r>
            <a:r>
              <a:rPr lang="en-US" sz="1400" b="1" dirty="0">
                <a:solidFill>
                  <a:srgbClr val="FFFF00"/>
                </a:solidFill>
                <a:latin typeface="Courier New" pitchFamily="49" charset="0"/>
              </a:rPr>
              <a:t>A</a:t>
            </a:r>
            <a:r>
              <a:rPr lang="en-US" sz="1400" b="1" dirty="0">
                <a:solidFill>
                  <a:srgbClr val="00B0F0"/>
                </a:solidFill>
                <a:latin typeface="Courier New" pitchFamily="49" charset="0"/>
              </a:rPr>
              <a:t>G</a:t>
            </a:r>
            <a:r>
              <a:rPr lang="en-US" sz="1400" b="1" dirty="0">
                <a:solidFill>
                  <a:srgbClr val="FFFF00"/>
                </a:solidFill>
                <a:latin typeface="Courier New" pitchFamily="49" charset="0"/>
              </a:rPr>
              <a:t>A</a:t>
            </a:r>
            <a:r>
              <a:rPr lang="en-US" sz="1400" b="1" dirty="0">
                <a:solidFill>
                  <a:srgbClr val="FF0000"/>
                </a:solidFill>
                <a:latin typeface="Courier New" pitchFamily="49" charset="0"/>
              </a:rPr>
              <a:t>T</a:t>
            </a:r>
            <a:endParaRPr lang="en-US" sz="1400" b="1" dirty="0">
              <a:solidFill>
                <a:schemeClr val="bg1"/>
              </a:solidFill>
              <a:latin typeface="Courier New" pitchFamily="49" charset="0"/>
            </a:endParaRPr>
          </a:p>
          <a:p>
            <a:r>
              <a:rPr lang="en-US" sz="1400" b="1" dirty="0">
                <a:solidFill>
                  <a:srgbClr val="FFFF00"/>
                </a:solidFill>
                <a:latin typeface="Courier New" pitchFamily="49" charset="0"/>
              </a:rPr>
              <a:t>A</a:t>
            </a:r>
            <a:r>
              <a:rPr lang="en-US" sz="1400" b="1" dirty="0">
                <a:solidFill>
                  <a:srgbClr val="FF0000"/>
                </a:solidFill>
                <a:latin typeface="Courier New" pitchFamily="49" charset="0"/>
              </a:rPr>
              <a:t>T</a:t>
            </a:r>
            <a:r>
              <a:rPr lang="en-US" sz="1400" b="1" dirty="0">
                <a:solidFill>
                  <a:srgbClr val="00B0F0"/>
                </a:solidFill>
                <a:latin typeface="Courier New" pitchFamily="49" charset="0"/>
              </a:rPr>
              <a:t>G</a:t>
            </a:r>
            <a:r>
              <a:rPr lang="en-US" sz="1400" b="1" dirty="0">
                <a:solidFill>
                  <a:srgbClr val="92D050"/>
                </a:solidFill>
                <a:latin typeface="Courier New" pitchFamily="49" charset="0"/>
              </a:rPr>
              <a:t>C</a:t>
            </a:r>
            <a:r>
              <a:rPr lang="en-US" sz="1400" b="1" dirty="0">
                <a:solidFill>
                  <a:srgbClr val="FF0000"/>
                </a:solidFill>
                <a:latin typeface="Courier New" pitchFamily="49" charset="0"/>
              </a:rPr>
              <a:t>T</a:t>
            </a:r>
            <a:r>
              <a:rPr lang="en-US" sz="1400" b="1" dirty="0">
                <a:solidFill>
                  <a:srgbClr val="FFFF00"/>
                </a:solidFill>
                <a:latin typeface="Courier New" pitchFamily="49" charset="0"/>
              </a:rPr>
              <a:t>A</a:t>
            </a:r>
            <a:r>
              <a:rPr lang="en-US" sz="1400" b="1" dirty="0">
                <a:solidFill>
                  <a:srgbClr val="00B0F0"/>
                </a:solidFill>
                <a:latin typeface="Courier New" pitchFamily="49" charset="0"/>
              </a:rPr>
              <a:t>G</a:t>
            </a:r>
            <a:r>
              <a:rPr lang="en-US" sz="1400" b="1" dirty="0">
                <a:solidFill>
                  <a:srgbClr val="FFFF00"/>
                </a:solidFill>
                <a:latin typeface="Courier New" pitchFamily="49" charset="0"/>
              </a:rPr>
              <a:t>AA</a:t>
            </a:r>
            <a:r>
              <a:rPr lang="en-US" sz="1400" b="1" dirty="0">
                <a:solidFill>
                  <a:srgbClr val="92D050"/>
                </a:solidFill>
                <a:latin typeface="Courier New" pitchFamily="49" charset="0"/>
              </a:rPr>
              <a:t>C</a:t>
            </a:r>
            <a:r>
              <a:rPr lang="en-US" sz="1400" b="1" dirty="0">
                <a:solidFill>
                  <a:srgbClr val="FF0000"/>
                </a:solidFill>
                <a:latin typeface="Courier New" pitchFamily="49" charset="0"/>
              </a:rPr>
              <a:t>T</a:t>
            </a:r>
            <a:r>
              <a:rPr lang="en-US" sz="1400" b="1" dirty="0">
                <a:solidFill>
                  <a:srgbClr val="FFFF00"/>
                </a:solidFill>
                <a:latin typeface="Courier New" pitchFamily="49" charset="0"/>
              </a:rPr>
              <a:t>A</a:t>
            </a:r>
            <a:r>
              <a:rPr lang="en-US" sz="1400" b="1" dirty="0">
                <a:solidFill>
                  <a:srgbClr val="00B0F0"/>
                </a:solidFill>
                <a:latin typeface="Courier New" pitchFamily="49" charset="0"/>
              </a:rPr>
              <a:t>G</a:t>
            </a:r>
            <a:r>
              <a:rPr lang="en-US" sz="1400" b="1" dirty="0">
                <a:solidFill>
                  <a:srgbClr val="FFFF00"/>
                </a:solidFill>
                <a:latin typeface="Courier New" pitchFamily="49" charset="0"/>
              </a:rPr>
              <a:t>A</a:t>
            </a:r>
            <a:r>
              <a:rPr lang="en-US" sz="1400" b="1" dirty="0">
                <a:solidFill>
                  <a:srgbClr val="FF0000"/>
                </a:solidFill>
                <a:latin typeface="Courier New" pitchFamily="49" charset="0"/>
              </a:rPr>
              <a:t>T</a:t>
            </a:r>
            <a:r>
              <a:rPr lang="en-US" sz="1400" b="1" dirty="0">
                <a:solidFill>
                  <a:srgbClr val="92D050"/>
                </a:solidFill>
                <a:latin typeface="Courier New" pitchFamily="49" charset="0"/>
              </a:rPr>
              <a:t>C</a:t>
            </a:r>
            <a:r>
              <a:rPr lang="en-US" sz="1400" b="1" dirty="0">
                <a:solidFill>
                  <a:srgbClr val="FF0000"/>
                </a:solidFill>
                <a:latin typeface="Courier New" pitchFamily="49" charset="0"/>
              </a:rPr>
              <a:t>T</a:t>
            </a:r>
            <a:r>
              <a:rPr lang="en-US" sz="1400" b="1" dirty="0">
                <a:solidFill>
                  <a:srgbClr val="FFFF00"/>
                </a:solidFill>
                <a:latin typeface="Courier New" pitchFamily="49" charset="0"/>
              </a:rPr>
              <a:t>A</a:t>
            </a:r>
            <a:r>
              <a:rPr lang="en-US" sz="1400" b="1" dirty="0">
                <a:solidFill>
                  <a:srgbClr val="00B0F0"/>
                </a:solidFill>
                <a:latin typeface="Courier New" pitchFamily="49" charset="0"/>
              </a:rPr>
              <a:t>G</a:t>
            </a:r>
            <a:r>
              <a:rPr lang="en-US" sz="1400" b="1" dirty="0">
                <a:solidFill>
                  <a:srgbClr val="FFFF00"/>
                </a:solidFill>
                <a:latin typeface="Courier New" pitchFamily="49" charset="0"/>
              </a:rPr>
              <a:t>A</a:t>
            </a:r>
            <a:r>
              <a:rPr lang="en-US" sz="1400" b="1" dirty="0">
                <a:solidFill>
                  <a:srgbClr val="FF0000"/>
                </a:solidFill>
                <a:latin typeface="Courier New" pitchFamily="49" charset="0"/>
              </a:rPr>
              <a:t>T</a:t>
            </a:r>
            <a:endParaRPr lang="en-US" sz="1400" b="1" dirty="0">
              <a:solidFill>
                <a:schemeClr val="bg1"/>
              </a:solidFill>
              <a:latin typeface="Courier New" pitchFamily="49" charset="0"/>
            </a:endParaRPr>
          </a:p>
          <a:p>
            <a:r>
              <a:rPr lang="en-US" sz="1400" b="1" dirty="0">
                <a:solidFill>
                  <a:srgbClr val="FFFF00"/>
                </a:solidFill>
                <a:latin typeface="Courier New" pitchFamily="49" charset="0"/>
              </a:rPr>
              <a:t>A</a:t>
            </a:r>
            <a:r>
              <a:rPr lang="en-US" sz="1400" b="1" dirty="0">
                <a:solidFill>
                  <a:srgbClr val="FF0000"/>
                </a:solidFill>
                <a:latin typeface="Courier New" pitchFamily="49" charset="0"/>
              </a:rPr>
              <a:t>T</a:t>
            </a:r>
            <a:r>
              <a:rPr lang="en-US" sz="1400" b="1" dirty="0">
                <a:solidFill>
                  <a:srgbClr val="00B0F0"/>
                </a:solidFill>
                <a:latin typeface="Courier New" pitchFamily="49" charset="0"/>
              </a:rPr>
              <a:t>G</a:t>
            </a:r>
            <a:r>
              <a:rPr lang="en-US" sz="1400" b="1" dirty="0">
                <a:solidFill>
                  <a:srgbClr val="92D050"/>
                </a:solidFill>
                <a:latin typeface="Courier New" pitchFamily="49" charset="0"/>
              </a:rPr>
              <a:t>C</a:t>
            </a:r>
            <a:r>
              <a:rPr lang="en-US" sz="1400" b="1" dirty="0">
                <a:solidFill>
                  <a:srgbClr val="FF0000"/>
                </a:solidFill>
                <a:latin typeface="Courier New" pitchFamily="49" charset="0"/>
              </a:rPr>
              <a:t>T</a:t>
            </a:r>
            <a:r>
              <a:rPr lang="en-US" sz="1400" b="1" dirty="0">
                <a:solidFill>
                  <a:srgbClr val="FFFF00"/>
                </a:solidFill>
                <a:latin typeface="Courier New" pitchFamily="49" charset="0"/>
              </a:rPr>
              <a:t>A</a:t>
            </a:r>
            <a:r>
              <a:rPr lang="en-US" sz="1400" b="1" dirty="0">
                <a:solidFill>
                  <a:srgbClr val="00B0F0"/>
                </a:solidFill>
                <a:latin typeface="Courier New" pitchFamily="49" charset="0"/>
              </a:rPr>
              <a:t>G</a:t>
            </a:r>
            <a:r>
              <a:rPr lang="en-US" sz="1400" b="1" dirty="0">
                <a:solidFill>
                  <a:srgbClr val="FFFF00"/>
                </a:solidFill>
                <a:latin typeface="Courier New" pitchFamily="49" charset="0"/>
              </a:rPr>
              <a:t>AA</a:t>
            </a:r>
            <a:r>
              <a:rPr lang="en-US" sz="1400" b="1" dirty="0">
                <a:solidFill>
                  <a:srgbClr val="92D050"/>
                </a:solidFill>
                <a:latin typeface="Courier New" pitchFamily="49" charset="0"/>
              </a:rPr>
              <a:t>C</a:t>
            </a:r>
            <a:r>
              <a:rPr lang="en-US" sz="1400" b="1" dirty="0">
                <a:solidFill>
                  <a:srgbClr val="FF0000"/>
                </a:solidFill>
                <a:latin typeface="Courier New" pitchFamily="49" charset="0"/>
              </a:rPr>
              <a:t>T</a:t>
            </a:r>
            <a:r>
              <a:rPr lang="en-US" sz="1400" b="1" dirty="0">
                <a:solidFill>
                  <a:srgbClr val="FFFF00"/>
                </a:solidFill>
                <a:latin typeface="Courier New" pitchFamily="49" charset="0"/>
              </a:rPr>
              <a:t>A</a:t>
            </a:r>
            <a:r>
              <a:rPr lang="en-US" sz="1400" b="1" dirty="0">
                <a:solidFill>
                  <a:srgbClr val="00B0F0"/>
                </a:solidFill>
                <a:latin typeface="Courier New" pitchFamily="49" charset="0"/>
              </a:rPr>
              <a:t>G</a:t>
            </a:r>
            <a:r>
              <a:rPr lang="en-US" sz="1400" b="1" dirty="0">
                <a:solidFill>
                  <a:srgbClr val="FFFF00"/>
                </a:solidFill>
                <a:latin typeface="Courier New" pitchFamily="49" charset="0"/>
              </a:rPr>
              <a:t>A</a:t>
            </a:r>
            <a:r>
              <a:rPr lang="en-US" sz="1400" b="1" dirty="0">
                <a:solidFill>
                  <a:srgbClr val="FF0000"/>
                </a:solidFill>
                <a:latin typeface="Courier New" pitchFamily="49" charset="0"/>
              </a:rPr>
              <a:t>T</a:t>
            </a:r>
            <a:r>
              <a:rPr lang="en-US" sz="1400" b="1" dirty="0">
                <a:solidFill>
                  <a:srgbClr val="92D050"/>
                </a:solidFill>
                <a:latin typeface="Courier New" pitchFamily="49" charset="0"/>
              </a:rPr>
              <a:t>C</a:t>
            </a:r>
            <a:r>
              <a:rPr lang="en-US" sz="1400" b="1" dirty="0">
                <a:solidFill>
                  <a:srgbClr val="FF0000"/>
                </a:solidFill>
                <a:latin typeface="Courier New" pitchFamily="49" charset="0"/>
              </a:rPr>
              <a:t>T</a:t>
            </a:r>
            <a:r>
              <a:rPr lang="en-US" sz="1400" b="1" dirty="0">
                <a:solidFill>
                  <a:srgbClr val="FFFF00"/>
                </a:solidFill>
                <a:latin typeface="Courier New" pitchFamily="49" charset="0"/>
              </a:rPr>
              <a:t>A</a:t>
            </a:r>
            <a:r>
              <a:rPr lang="en-US" sz="1400" b="1" dirty="0">
                <a:solidFill>
                  <a:srgbClr val="00B0F0"/>
                </a:solidFill>
                <a:latin typeface="Courier New" pitchFamily="49" charset="0"/>
              </a:rPr>
              <a:t>G</a:t>
            </a:r>
            <a:r>
              <a:rPr lang="en-US" sz="1400" b="1" dirty="0">
                <a:solidFill>
                  <a:srgbClr val="FFFF00"/>
                </a:solidFill>
                <a:latin typeface="Courier New" pitchFamily="49" charset="0"/>
              </a:rPr>
              <a:t>A</a:t>
            </a:r>
            <a:r>
              <a:rPr lang="en-US" sz="1400" b="1" dirty="0">
                <a:solidFill>
                  <a:srgbClr val="FF0000"/>
                </a:solidFill>
                <a:latin typeface="Courier New" pitchFamily="49" charset="0"/>
              </a:rPr>
              <a:t>T</a:t>
            </a:r>
            <a:endParaRPr lang="en-US" sz="1400" b="1" dirty="0">
              <a:solidFill>
                <a:schemeClr val="bg1"/>
              </a:solidFill>
              <a:latin typeface="Courier New" pitchFamily="49" charset="0"/>
            </a:endParaRPr>
          </a:p>
        </p:txBody>
      </p:sp>
      <p:cxnSp>
        <p:nvCxnSpPr>
          <p:cNvPr id="42" name="Straight Arrow Connector 41"/>
          <p:cNvCxnSpPr/>
          <p:nvPr/>
        </p:nvCxnSpPr>
        <p:spPr>
          <a:xfrm>
            <a:off x="3429000" y="5257800"/>
            <a:ext cx="762000" cy="1588"/>
          </a:xfrm>
          <a:prstGeom prst="straightConnector1">
            <a:avLst/>
          </a:prstGeom>
          <a:ln w="1905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40" grpId="0"/>
      <p:bldP spid="4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914400" y="1598612"/>
            <a:ext cx="7315200" cy="1588"/>
          </a:xfrm>
          <a:prstGeom prst="line">
            <a:avLst/>
          </a:prstGeom>
          <a:ln w="31750" cap="rnd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/>
          <p:nvPr/>
        </p:nvSpPr>
        <p:spPr>
          <a:xfrm>
            <a:off x="838200" y="1524000"/>
            <a:ext cx="152400" cy="152400"/>
          </a:xfrm>
          <a:prstGeom prst="ellips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9" name="Oval 8"/>
          <p:cNvSpPr/>
          <p:nvPr/>
        </p:nvSpPr>
        <p:spPr>
          <a:xfrm>
            <a:off x="2667000" y="1524000"/>
            <a:ext cx="152400" cy="152400"/>
          </a:xfrm>
          <a:prstGeom prst="ellips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0" name="Oval 9"/>
          <p:cNvSpPr/>
          <p:nvPr/>
        </p:nvSpPr>
        <p:spPr>
          <a:xfrm>
            <a:off x="3581400" y="1524000"/>
            <a:ext cx="152400" cy="152400"/>
          </a:xfrm>
          <a:prstGeom prst="ellips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1" name="Oval 10"/>
          <p:cNvSpPr/>
          <p:nvPr/>
        </p:nvSpPr>
        <p:spPr>
          <a:xfrm>
            <a:off x="4495800" y="1524000"/>
            <a:ext cx="152400" cy="152400"/>
          </a:xfrm>
          <a:prstGeom prst="ellips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3" name="Oval 12"/>
          <p:cNvSpPr/>
          <p:nvPr/>
        </p:nvSpPr>
        <p:spPr>
          <a:xfrm>
            <a:off x="5410200" y="1524000"/>
            <a:ext cx="152400" cy="152400"/>
          </a:xfrm>
          <a:prstGeom prst="ellips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4" name="Oval 13"/>
          <p:cNvSpPr/>
          <p:nvPr/>
        </p:nvSpPr>
        <p:spPr>
          <a:xfrm>
            <a:off x="6324600" y="1524000"/>
            <a:ext cx="152400" cy="152400"/>
          </a:xfrm>
          <a:prstGeom prst="ellips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5" name="Oval 14"/>
          <p:cNvSpPr/>
          <p:nvPr/>
        </p:nvSpPr>
        <p:spPr>
          <a:xfrm>
            <a:off x="7239000" y="1524000"/>
            <a:ext cx="152400" cy="152400"/>
          </a:xfrm>
          <a:prstGeom prst="ellipse">
            <a:avLst/>
          </a:prstGeom>
          <a:solidFill>
            <a:srgbClr val="FFFF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6" name="Oval 15"/>
          <p:cNvSpPr/>
          <p:nvPr/>
        </p:nvSpPr>
        <p:spPr>
          <a:xfrm>
            <a:off x="8153400" y="1524000"/>
            <a:ext cx="152400" cy="152400"/>
          </a:xfrm>
          <a:prstGeom prst="ellips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7" name="TextBox 26"/>
          <p:cNvSpPr txBox="1"/>
          <p:nvPr/>
        </p:nvSpPr>
        <p:spPr>
          <a:xfrm rot="18000000">
            <a:off x="461611" y="505337"/>
            <a:ext cx="1556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Question</a:t>
            </a:r>
          </a:p>
        </p:txBody>
      </p:sp>
      <p:sp>
        <p:nvSpPr>
          <p:cNvPr id="28" name="TextBox 27"/>
          <p:cNvSpPr txBox="1"/>
          <p:nvPr/>
        </p:nvSpPr>
        <p:spPr>
          <a:xfrm rot="18000000">
            <a:off x="1451529" y="636135"/>
            <a:ext cx="1254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Design</a:t>
            </a:r>
          </a:p>
        </p:txBody>
      </p:sp>
      <p:sp>
        <p:nvSpPr>
          <p:cNvPr id="29" name="TextBox 28"/>
          <p:cNvSpPr txBox="1"/>
          <p:nvPr/>
        </p:nvSpPr>
        <p:spPr>
          <a:xfrm rot="18000000">
            <a:off x="2400938" y="625107"/>
            <a:ext cx="12693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Collect</a:t>
            </a:r>
          </a:p>
        </p:txBody>
      </p:sp>
      <p:sp>
        <p:nvSpPr>
          <p:cNvPr id="30" name="TextBox 29"/>
          <p:cNvSpPr txBox="1"/>
          <p:nvPr/>
        </p:nvSpPr>
        <p:spPr>
          <a:xfrm rot="18000000">
            <a:off x="3289414" y="599764"/>
            <a:ext cx="13453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Extract</a:t>
            </a:r>
          </a:p>
        </p:txBody>
      </p:sp>
      <p:sp>
        <p:nvSpPr>
          <p:cNvPr id="31" name="TextBox 30"/>
          <p:cNvSpPr txBox="1"/>
          <p:nvPr/>
        </p:nvSpPr>
        <p:spPr>
          <a:xfrm rot="18000000">
            <a:off x="4217193" y="673975"/>
            <a:ext cx="11445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Enrich</a:t>
            </a:r>
          </a:p>
        </p:txBody>
      </p:sp>
      <p:sp>
        <p:nvSpPr>
          <p:cNvPr id="32" name="TextBox 31"/>
          <p:cNvSpPr txBox="1"/>
          <p:nvPr/>
        </p:nvSpPr>
        <p:spPr>
          <a:xfrm rot="18000000">
            <a:off x="5017771" y="489569"/>
            <a:ext cx="15998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Sequence</a:t>
            </a:r>
          </a:p>
        </p:txBody>
      </p:sp>
      <p:sp>
        <p:nvSpPr>
          <p:cNvPr id="33" name="TextBox 32"/>
          <p:cNvSpPr txBox="1"/>
          <p:nvPr/>
        </p:nvSpPr>
        <p:spPr>
          <a:xfrm rot="18000000">
            <a:off x="6060203" y="736003"/>
            <a:ext cx="10307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Align</a:t>
            </a:r>
          </a:p>
        </p:txBody>
      </p:sp>
      <p:sp>
        <p:nvSpPr>
          <p:cNvPr id="34" name="TextBox 33"/>
          <p:cNvSpPr txBox="1"/>
          <p:nvPr/>
        </p:nvSpPr>
        <p:spPr>
          <a:xfrm rot="18000000">
            <a:off x="6863645" y="543331"/>
            <a:ext cx="14745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  <a:latin typeface="+mj-lt"/>
              </a:rPr>
              <a:t>Estimate</a:t>
            </a:r>
          </a:p>
        </p:txBody>
      </p:sp>
      <p:sp>
        <p:nvSpPr>
          <p:cNvPr id="35" name="TextBox 34"/>
          <p:cNvSpPr txBox="1"/>
          <p:nvPr/>
        </p:nvSpPr>
        <p:spPr>
          <a:xfrm rot="18000000">
            <a:off x="7843565" y="632140"/>
            <a:ext cx="12694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Employ</a:t>
            </a:r>
          </a:p>
        </p:txBody>
      </p:sp>
      <p:sp>
        <p:nvSpPr>
          <p:cNvPr id="21" name="Oval 20"/>
          <p:cNvSpPr/>
          <p:nvPr/>
        </p:nvSpPr>
        <p:spPr>
          <a:xfrm>
            <a:off x="1752600" y="1524000"/>
            <a:ext cx="152400" cy="152400"/>
          </a:xfrm>
          <a:prstGeom prst="ellips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2" name="TextBox 21"/>
          <p:cNvSpPr txBox="1"/>
          <p:nvPr/>
        </p:nvSpPr>
        <p:spPr>
          <a:xfrm>
            <a:off x="609600" y="1981200"/>
            <a:ext cx="83058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+mj-lt"/>
              </a:rPr>
              <a:t> What method of optimization should be used?</a:t>
            </a:r>
          </a:p>
          <a:p>
            <a:pPr lvl="1">
              <a:buFont typeface="Arial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+mj-lt"/>
              </a:rPr>
              <a:t> Maximum parsimony</a:t>
            </a:r>
          </a:p>
          <a:p>
            <a:pPr lvl="1">
              <a:buFont typeface="Arial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+mj-lt"/>
              </a:rPr>
              <a:t> Maximum likelihood</a:t>
            </a:r>
          </a:p>
          <a:p>
            <a:pPr lvl="1">
              <a:buFont typeface="Arial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+mj-lt"/>
              </a:rPr>
              <a:t> Bayesian</a:t>
            </a:r>
          </a:p>
        </p:txBody>
      </p:sp>
      <p:pic>
        <p:nvPicPr>
          <p:cNvPr id="901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05200" y="3962400"/>
            <a:ext cx="5441950" cy="732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011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638800" y="2743200"/>
            <a:ext cx="2952750" cy="9043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0116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429000" y="4953000"/>
            <a:ext cx="5156200" cy="12101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914400" y="1598612"/>
            <a:ext cx="7315200" cy="1588"/>
          </a:xfrm>
          <a:prstGeom prst="line">
            <a:avLst/>
          </a:prstGeom>
          <a:ln w="31750" cap="rnd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/>
          <p:nvPr/>
        </p:nvSpPr>
        <p:spPr>
          <a:xfrm>
            <a:off x="838200" y="1524000"/>
            <a:ext cx="152400" cy="152400"/>
          </a:xfrm>
          <a:prstGeom prst="ellips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9" name="Oval 8"/>
          <p:cNvSpPr/>
          <p:nvPr/>
        </p:nvSpPr>
        <p:spPr>
          <a:xfrm>
            <a:off x="2667000" y="1524000"/>
            <a:ext cx="152400" cy="152400"/>
          </a:xfrm>
          <a:prstGeom prst="ellips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0" name="Oval 9"/>
          <p:cNvSpPr/>
          <p:nvPr/>
        </p:nvSpPr>
        <p:spPr>
          <a:xfrm>
            <a:off x="3581400" y="1524000"/>
            <a:ext cx="152400" cy="152400"/>
          </a:xfrm>
          <a:prstGeom prst="ellips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1" name="Oval 10"/>
          <p:cNvSpPr/>
          <p:nvPr/>
        </p:nvSpPr>
        <p:spPr>
          <a:xfrm>
            <a:off x="4495800" y="1524000"/>
            <a:ext cx="152400" cy="152400"/>
          </a:xfrm>
          <a:prstGeom prst="ellips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3" name="Oval 12"/>
          <p:cNvSpPr/>
          <p:nvPr/>
        </p:nvSpPr>
        <p:spPr>
          <a:xfrm>
            <a:off x="5410200" y="1524000"/>
            <a:ext cx="152400" cy="152400"/>
          </a:xfrm>
          <a:prstGeom prst="ellips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4" name="Oval 13"/>
          <p:cNvSpPr/>
          <p:nvPr/>
        </p:nvSpPr>
        <p:spPr>
          <a:xfrm>
            <a:off x="6324600" y="1524000"/>
            <a:ext cx="152400" cy="152400"/>
          </a:xfrm>
          <a:prstGeom prst="ellips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5" name="Oval 14"/>
          <p:cNvSpPr/>
          <p:nvPr/>
        </p:nvSpPr>
        <p:spPr>
          <a:xfrm>
            <a:off x="7239000" y="1524000"/>
            <a:ext cx="152400" cy="152400"/>
          </a:xfrm>
          <a:prstGeom prst="ellipse">
            <a:avLst/>
          </a:prstGeom>
          <a:solidFill>
            <a:srgbClr val="FFFF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6" name="Oval 15"/>
          <p:cNvSpPr/>
          <p:nvPr/>
        </p:nvSpPr>
        <p:spPr>
          <a:xfrm>
            <a:off x="8153400" y="1524000"/>
            <a:ext cx="152400" cy="152400"/>
          </a:xfrm>
          <a:prstGeom prst="ellips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7" name="TextBox 26"/>
          <p:cNvSpPr txBox="1"/>
          <p:nvPr/>
        </p:nvSpPr>
        <p:spPr>
          <a:xfrm rot="18000000">
            <a:off x="461611" y="505337"/>
            <a:ext cx="1556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Question</a:t>
            </a:r>
          </a:p>
        </p:txBody>
      </p:sp>
      <p:sp>
        <p:nvSpPr>
          <p:cNvPr id="28" name="TextBox 27"/>
          <p:cNvSpPr txBox="1"/>
          <p:nvPr/>
        </p:nvSpPr>
        <p:spPr>
          <a:xfrm rot="18000000">
            <a:off x="1451529" y="636135"/>
            <a:ext cx="1254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Design</a:t>
            </a:r>
          </a:p>
        </p:txBody>
      </p:sp>
      <p:sp>
        <p:nvSpPr>
          <p:cNvPr id="29" name="TextBox 28"/>
          <p:cNvSpPr txBox="1"/>
          <p:nvPr/>
        </p:nvSpPr>
        <p:spPr>
          <a:xfrm rot="18000000">
            <a:off x="2400938" y="625107"/>
            <a:ext cx="12693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Collect</a:t>
            </a:r>
          </a:p>
        </p:txBody>
      </p:sp>
      <p:sp>
        <p:nvSpPr>
          <p:cNvPr id="30" name="TextBox 29"/>
          <p:cNvSpPr txBox="1"/>
          <p:nvPr/>
        </p:nvSpPr>
        <p:spPr>
          <a:xfrm rot="18000000">
            <a:off x="3289414" y="599764"/>
            <a:ext cx="13453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Extract</a:t>
            </a:r>
          </a:p>
        </p:txBody>
      </p:sp>
      <p:sp>
        <p:nvSpPr>
          <p:cNvPr id="31" name="TextBox 30"/>
          <p:cNvSpPr txBox="1"/>
          <p:nvPr/>
        </p:nvSpPr>
        <p:spPr>
          <a:xfrm rot="18000000">
            <a:off x="4217193" y="673975"/>
            <a:ext cx="11445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Enrich</a:t>
            </a:r>
          </a:p>
        </p:txBody>
      </p:sp>
      <p:sp>
        <p:nvSpPr>
          <p:cNvPr id="32" name="TextBox 31"/>
          <p:cNvSpPr txBox="1"/>
          <p:nvPr/>
        </p:nvSpPr>
        <p:spPr>
          <a:xfrm rot="18000000">
            <a:off x="5017771" y="489569"/>
            <a:ext cx="15998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Sequence</a:t>
            </a:r>
          </a:p>
        </p:txBody>
      </p:sp>
      <p:sp>
        <p:nvSpPr>
          <p:cNvPr id="33" name="TextBox 32"/>
          <p:cNvSpPr txBox="1"/>
          <p:nvPr/>
        </p:nvSpPr>
        <p:spPr>
          <a:xfrm rot="18000000">
            <a:off x="6060203" y="736003"/>
            <a:ext cx="10307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Align</a:t>
            </a:r>
          </a:p>
        </p:txBody>
      </p:sp>
      <p:sp>
        <p:nvSpPr>
          <p:cNvPr id="34" name="TextBox 33"/>
          <p:cNvSpPr txBox="1"/>
          <p:nvPr/>
        </p:nvSpPr>
        <p:spPr>
          <a:xfrm rot="18000000">
            <a:off x="6863645" y="543331"/>
            <a:ext cx="14745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  <a:latin typeface="+mj-lt"/>
              </a:rPr>
              <a:t>Estimate</a:t>
            </a:r>
          </a:p>
        </p:txBody>
      </p:sp>
      <p:sp>
        <p:nvSpPr>
          <p:cNvPr id="35" name="TextBox 34"/>
          <p:cNvSpPr txBox="1"/>
          <p:nvPr/>
        </p:nvSpPr>
        <p:spPr>
          <a:xfrm rot="18000000">
            <a:off x="7843565" y="632140"/>
            <a:ext cx="12694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Employ</a:t>
            </a:r>
          </a:p>
        </p:txBody>
      </p:sp>
      <p:sp>
        <p:nvSpPr>
          <p:cNvPr id="21" name="Oval 20"/>
          <p:cNvSpPr/>
          <p:nvPr/>
        </p:nvSpPr>
        <p:spPr>
          <a:xfrm>
            <a:off x="1752600" y="1524000"/>
            <a:ext cx="152400" cy="152400"/>
          </a:xfrm>
          <a:prstGeom prst="ellips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2" name="TextBox 21"/>
          <p:cNvSpPr txBox="1"/>
          <p:nvPr/>
        </p:nvSpPr>
        <p:spPr>
          <a:xfrm>
            <a:off x="609600" y="1981200"/>
            <a:ext cx="83058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+mj-lt"/>
              </a:rPr>
              <a:t> Maximum likelihood</a:t>
            </a:r>
          </a:p>
          <a:p>
            <a:pPr>
              <a:buFont typeface="Arial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+mj-lt"/>
              </a:rPr>
              <a:t> Bayesian</a:t>
            </a:r>
          </a:p>
        </p:txBody>
      </p:sp>
      <p:pic>
        <p:nvPicPr>
          <p:cNvPr id="25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152400"/>
            <a:ext cx="793086" cy="679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914400" y="1598612"/>
            <a:ext cx="7315200" cy="1588"/>
          </a:xfrm>
          <a:prstGeom prst="line">
            <a:avLst/>
          </a:prstGeom>
          <a:ln w="31750" cap="rnd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/>
          <p:nvPr/>
        </p:nvSpPr>
        <p:spPr>
          <a:xfrm>
            <a:off x="838200" y="1524000"/>
            <a:ext cx="152400" cy="152400"/>
          </a:xfrm>
          <a:prstGeom prst="ellips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9" name="Oval 8"/>
          <p:cNvSpPr/>
          <p:nvPr/>
        </p:nvSpPr>
        <p:spPr>
          <a:xfrm>
            <a:off x="2667000" y="1524000"/>
            <a:ext cx="152400" cy="152400"/>
          </a:xfrm>
          <a:prstGeom prst="ellips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0" name="Oval 9"/>
          <p:cNvSpPr/>
          <p:nvPr/>
        </p:nvSpPr>
        <p:spPr>
          <a:xfrm>
            <a:off x="3581400" y="1524000"/>
            <a:ext cx="152400" cy="152400"/>
          </a:xfrm>
          <a:prstGeom prst="ellips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1" name="Oval 10"/>
          <p:cNvSpPr/>
          <p:nvPr/>
        </p:nvSpPr>
        <p:spPr>
          <a:xfrm>
            <a:off x="4495800" y="1524000"/>
            <a:ext cx="152400" cy="152400"/>
          </a:xfrm>
          <a:prstGeom prst="ellips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3" name="Oval 12"/>
          <p:cNvSpPr/>
          <p:nvPr/>
        </p:nvSpPr>
        <p:spPr>
          <a:xfrm>
            <a:off x="5410200" y="1524000"/>
            <a:ext cx="152400" cy="152400"/>
          </a:xfrm>
          <a:prstGeom prst="ellips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4" name="Oval 13"/>
          <p:cNvSpPr/>
          <p:nvPr/>
        </p:nvSpPr>
        <p:spPr>
          <a:xfrm>
            <a:off x="6324600" y="1524000"/>
            <a:ext cx="152400" cy="152400"/>
          </a:xfrm>
          <a:prstGeom prst="ellips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5" name="Oval 14"/>
          <p:cNvSpPr/>
          <p:nvPr/>
        </p:nvSpPr>
        <p:spPr>
          <a:xfrm>
            <a:off x="7239000" y="1524000"/>
            <a:ext cx="152400" cy="152400"/>
          </a:xfrm>
          <a:prstGeom prst="ellipse">
            <a:avLst/>
          </a:prstGeom>
          <a:solidFill>
            <a:srgbClr val="FFFF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6" name="Oval 15"/>
          <p:cNvSpPr/>
          <p:nvPr/>
        </p:nvSpPr>
        <p:spPr>
          <a:xfrm>
            <a:off x="8153400" y="1524000"/>
            <a:ext cx="152400" cy="152400"/>
          </a:xfrm>
          <a:prstGeom prst="ellips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7" name="TextBox 26"/>
          <p:cNvSpPr txBox="1"/>
          <p:nvPr/>
        </p:nvSpPr>
        <p:spPr>
          <a:xfrm rot="18000000">
            <a:off x="461611" y="505337"/>
            <a:ext cx="1556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Question</a:t>
            </a:r>
          </a:p>
        </p:txBody>
      </p:sp>
      <p:sp>
        <p:nvSpPr>
          <p:cNvPr id="28" name="TextBox 27"/>
          <p:cNvSpPr txBox="1"/>
          <p:nvPr/>
        </p:nvSpPr>
        <p:spPr>
          <a:xfrm rot="18000000">
            <a:off x="1451529" y="636135"/>
            <a:ext cx="1254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Design</a:t>
            </a:r>
          </a:p>
        </p:txBody>
      </p:sp>
      <p:sp>
        <p:nvSpPr>
          <p:cNvPr id="29" name="TextBox 28"/>
          <p:cNvSpPr txBox="1"/>
          <p:nvPr/>
        </p:nvSpPr>
        <p:spPr>
          <a:xfrm rot="18000000">
            <a:off x="2400938" y="625107"/>
            <a:ext cx="12693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Collect</a:t>
            </a:r>
          </a:p>
        </p:txBody>
      </p:sp>
      <p:sp>
        <p:nvSpPr>
          <p:cNvPr id="30" name="TextBox 29"/>
          <p:cNvSpPr txBox="1"/>
          <p:nvPr/>
        </p:nvSpPr>
        <p:spPr>
          <a:xfrm rot="18000000">
            <a:off x="3289414" y="599764"/>
            <a:ext cx="13453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Extract</a:t>
            </a:r>
          </a:p>
        </p:txBody>
      </p:sp>
      <p:sp>
        <p:nvSpPr>
          <p:cNvPr id="31" name="TextBox 30"/>
          <p:cNvSpPr txBox="1"/>
          <p:nvPr/>
        </p:nvSpPr>
        <p:spPr>
          <a:xfrm rot="18000000">
            <a:off x="4217193" y="673975"/>
            <a:ext cx="11445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Enrich</a:t>
            </a:r>
          </a:p>
        </p:txBody>
      </p:sp>
      <p:sp>
        <p:nvSpPr>
          <p:cNvPr id="32" name="TextBox 31"/>
          <p:cNvSpPr txBox="1"/>
          <p:nvPr/>
        </p:nvSpPr>
        <p:spPr>
          <a:xfrm rot="18000000">
            <a:off x="5017771" y="489569"/>
            <a:ext cx="15998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Sequence</a:t>
            </a:r>
          </a:p>
        </p:txBody>
      </p:sp>
      <p:sp>
        <p:nvSpPr>
          <p:cNvPr id="33" name="TextBox 32"/>
          <p:cNvSpPr txBox="1"/>
          <p:nvPr/>
        </p:nvSpPr>
        <p:spPr>
          <a:xfrm rot="18000000">
            <a:off x="6060203" y="736003"/>
            <a:ext cx="10307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Align</a:t>
            </a:r>
          </a:p>
        </p:txBody>
      </p:sp>
      <p:sp>
        <p:nvSpPr>
          <p:cNvPr id="34" name="TextBox 33"/>
          <p:cNvSpPr txBox="1"/>
          <p:nvPr/>
        </p:nvSpPr>
        <p:spPr>
          <a:xfrm rot="18000000">
            <a:off x="6863645" y="543331"/>
            <a:ext cx="14745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  <a:latin typeface="+mj-lt"/>
              </a:rPr>
              <a:t>Estimate</a:t>
            </a:r>
          </a:p>
        </p:txBody>
      </p:sp>
      <p:sp>
        <p:nvSpPr>
          <p:cNvPr id="35" name="TextBox 34"/>
          <p:cNvSpPr txBox="1"/>
          <p:nvPr/>
        </p:nvSpPr>
        <p:spPr>
          <a:xfrm rot="18000000">
            <a:off x="7843565" y="632140"/>
            <a:ext cx="12694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Employ</a:t>
            </a:r>
          </a:p>
        </p:txBody>
      </p:sp>
      <p:sp>
        <p:nvSpPr>
          <p:cNvPr id="21" name="Oval 20"/>
          <p:cNvSpPr/>
          <p:nvPr/>
        </p:nvSpPr>
        <p:spPr>
          <a:xfrm>
            <a:off x="1752600" y="1524000"/>
            <a:ext cx="152400" cy="152400"/>
          </a:xfrm>
          <a:prstGeom prst="ellips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2" name="TextBox 21"/>
          <p:cNvSpPr txBox="1"/>
          <p:nvPr/>
        </p:nvSpPr>
        <p:spPr>
          <a:xfrm>
            <a:off x="609600" y="1981200"/>
            <a:ext cx="83058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+mj-lt"/>
              </a:rPr>
              <a:t> What model of sequence evolution should be assumed?</a:t>
            </a:r>
          </a:p>
        </p:txBody>
      </p:sp>
      <p:pic>
        <p:nvPicPr>
          <p:cNvPr id="23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" y="3124200"/>
            <a:ext cx="2057400" cy="18907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4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514600" y="2743200"/>
            <a:ext cx="6553200" cy="37122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914400" y="1598612"/>
            <a:ext cx="7315200" cy="1588"/>
          </a:xfrm>
          <a:prstGeom prst="line">
            <a:avLst/>
          </a:prstGeom>
          <a:ln w="31750" cap="rnd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/>
          <p:nvPr/>
        </p:nvSpPr>
        <p:spPr>
          <a:xfrm>
            <a:off x="838200" y="1524000"/>
            <a:ext cx="152400" cy="152400"/>
          </a:xfrm>
          <a:prstGeom prst="ellips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9" name="Oval 8"/>
          <p:cNvSpPr/>
          <p:nvPr/>
        </p:nvSpPr>
        <p:spPr>
          <a:xfrm>
            <a:off x="2667000" y="1524000"/>
            <a:ext cx="152400" cy="152400"/>
          </a:xfrm>
          <a:prstGeom prst="ellips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0" name="Oval 9"/>
          <p:cNvSpPr/>
          <p:nvPr/>
        </p:nvSpPr>
        <p:spPr>
          <a:xfrm>
            <a:off x="3581400" y="1524000"/>
            <a:ext cx="152400" cy="152400"/>
          </a:xfrm>
          <a:prstGeom prst="ellips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1" name="Oval 10"/>
          <p:cNvSpPr/>
          <p:nvPr/>
        </p:nvSpPr>
        <p:spPr>
          <a:xfrm>
            <a:off x="4495800" y="1524000"/>
            <a:ext cx="152400" cy="152400"/>
          </a:xfrm>
          <a:prstGeom prst="ellips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3" name="Oval 12"/>
          <p:cNvSpPr/>
          <p:nvPr/>
        </p:nvSpPr>
        <p:spPr>
          <a:xfrm>
            <a:off x="5410200" y="1524000"/>
            <a:ext cx="152400" cy="152400"/>
          </a:xfrm>
          <a:prstGeom prst="ellips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4" name="Oval 13"/>
          <p:cNvSpPr/>
          <p:nvPr/>
        </p:nvSpPr>
        <p:spPr>
          <a:xfrm>
            <a:off x="6324600" y="1524000"/>
            <a:ext cx="152400" cy="152400"/>
          </a:xfrm>
          <a:prstGeom prst="ellips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5" name="Oval 14"/>
          <p:cNvSpPr/>
          <p:nvPr/>
        </p:nvSpPr>
        <p:spPr>
          <a:xfrm>
            <a:off x="7239000" y="1524000"/>
            <a:ext cx="152400" cy="152400"/>
          </a:xfrm>
          <a:prstGeom prst="ellipse">
            <a:avLst/>
          </a:prstGeom>
          <a:solidFill>
            <a:srgbClr val="FFFF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6" name="Oval 15"/>
          <p:cNvSpPr/>
          <p:nvPr/>
        </p:nvSpPr>
        <p:spPr>
          <a:xfrm>
            <a:off x="8153400" y="1524000"/>
            <a:ext cx="152400" cy="152400"/>
          </a:xfrm>
          <a:prstGeom prst="ellips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7" name="TextBox 26"/>
          <p:cNvSpPr txBox="1"/>
          <p:nvPr/>
        </p:nvSpPr>
        <p:spPr>
          <a:xfrm rot="18000000">
            <a:off x="461611" y="505337"/>
            <a:ext cx="1556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Question</a:t>
            </a:r>
          </a:p>
        </p:txBody>
      </p:sp>
      <p:sp>
        <p:nvSpPr>
          <p:cNvPr id="28" name="TextBox 27"/>
          <p:cNvSpPr txBox="1"/>
          <p:nvPr/>
        </p:nvSpPr>
        <p:spPr>
          <a:xfrm rot="18000000">
            <a:off x="1451529" y="636135"/>
            <a:ext cx="1254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Design</a:t>
            </a:r>
          </a:p>
        </p:txBody>
      </p:sp>
      <p:sp>
        <p:nvSpPr>
          <p:cNvPr id="29" name="TextBox 28"/>
          <p:cNvSpPr txBox="1"/>
          <p:nvPr/>
        </p:nvSpPr>
        <p:spPr>
          <a:xfrm rot="18000000">
            <a:off x="2400938" y="625107"/>
            <a:ext cx="12693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Collect</a:t>
            </a:r>
          </a:p>
        </p:txBody>
      </p:sp>
      <p:sp>
        <p:nvSpPr>
          <p:cNvPr id="30" name="TextBox 29"/>
          <p:cNvSpPr txBox="1"/>
          <p:nvPr/>
        </p:nvSpPr>
        <p:spPr>
          <a:xfrm rot="18000000">
            <a:off x="3289414" y="599764"/>
            <a:ext cx="13453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Extract</a:t>
            </a:r>
          </a:p>
        </p:txBody>
      </p:sp>
      <p:sp>
        <p:nvSpPr>
          <p:cNvPr id="31" name="TextBox 30"/>
          <p:cNvSpPr txBox="1"/>
          <p:nvPr/>
        </p:nvSpPr>
        <p:spPr>
          <a:xfrm rot="18000000">
            <a:off x="4217193" y="673975"/>
            <a:ext cx="11445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Enrich</a:t>
            </a:r>
          </a:p>
        </p:txBody>
      </p:sp>
      <p:sp>
        <p:nvSpPr>
          <p:cNvPr id="32" name="TextBox 31"/>
          <p:cNvSpPr txBox="1"/>
          <p:nvPr/>
        </p:nvSpPr>
        <p:spPr>
          <a:xfrm rot="18000000">
            <a:off x="5017771" y="489569"/>
            <a:ext cx="15998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Sequence</a:t>
            </a:r>
          </a:p>
        </p:txBody>
      </p:sp>
      <p:sp>
        <p:nvSpPr>
          <p:cNvPr id="33" name="TextBox 32"/>
          <p:cNvSpPr txBox="1"/>
          <p:nvPr/>
        </p:nvSpPr>
        <p:spPr>
          <a:xfrm rot="18000000">
            <a:off x="6060203" y="736003"/>
            <a:ext cx="10307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Align</a:t>
            </a:r>
          </a:p>
        </p:txBody>
      </p:sp>
      <p:sp>
        <p:nvSpPr>
          <p:cNvPr id="34" name="TextBox 33"/>
          <p:cNvSpPr txBox="1"/>
          <p:nvPr/>
        </p:nvSpPr>
        <p:spPr>
          <a:xfrm rot="18000000">
            <a:off x="6863645" y="543331"/>
            <a:ext cx="14745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  <a:latin typeface="+mj-lt"/>
              </a:rPr>
              <a:t>Estimate</a:t>
            </a:r>
          </a:p>
        </p:txBody>
      </p:sp>
      <p:sp>
        <p:nvSpPr>
          <p:cNvPr id="35" name="TextBox 34"/>
          <p:cNvSpPr txBox="1"/>
          <p:nvPr/>
        </p:nvSpPr>
        <p:spPr>
          <a:xfrm rot="18000000">
            <a:off x="7843565" y="632140"/>
            <a:ext cx="12694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Employ</a:t>
            </a:r>
          </a:p>
        </p:txBody>
      </p:sp>
      <p:sp>
        <p:nvSpPr>
          <p:cNvPr id="21" name="Oval 20"/>
          <p:cNvSpPr/>
          <p:nvPr/>
        </p:nvSpPr>
        <p:spPr>
          <a:xfrm>
            <a:off x="1752600" y="1524000"/>
            <a:ext cx="152400" cy="152400"/>
          </a:xfrm>
          <a:prstGeom prst="ellips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2" name="TextBox 21"/>
          <p:cNvSpPr txBox="1"/>
          <p:nvPr/>
        </p:nvSpPr>
        <p:spPr>
          <a:xfrm>
            <a:off x="609600" y="1981200"/>
            <a:ext cx="83058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+mj-lt"/>
              </a:rPr>
              <a:t> What model of sequence evolution should be assumed?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19400" y="4419600"/>
            <a:ext cx="4114800" cy="8667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28800" y="3429000"/>
            <a:ext cx="6172200" cy="8320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981200" y="5486400"/>
            <a:ext cx="5943600" cy="7272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389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667000" y="2667000"/>
            <a:ext cx="6248400" cy="5586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914400" y="1598612"/>
            <a:ext cx="7315200" cy="1588"/>
          </a:xfrm>
          <a:prstGeom prst="line">
            <a:avLst/>
          </a:prstGeom>
          <a:ln w="31750" cap="rnd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/>
          <p:nvPr/>
        </p:nvSpPr>
        <p:spPr>
          <a:xfrm>
            <a:off x="838200" y="1524000"/>
            <a:ext cx="152400" cy="152400"/>
          </a:xfrm>
          <a:prstGeom prst="ellips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9" name="Oval 8"/>
          <p:cNvSpPr/>
          <p:nvPr/>
        </p:nvSpPr>
        <p:spPr>
          <a:xfrm>
            <a:off x="2667000" y="1524000"/>
            <a:ext cx="152400" cy="152400"/>
          </a:xfrm>
          <a:prstGeom prst="ellips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0" name="Oval 9"/>
          <p:cNvSpPr/>
          <p:nvPr/>
        </p:nvSpPr>
        <p:spPr>
          <a:xfrm>
            <a:off x="3581400" y="1524000"/>
            <a:ext cx="152400" cy="152400"/>
          </a:xfrm>
          <a:prstGeom prst="ellips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1" name="Oval 10"/>
          <p:cNvSpPr/>
          <p:nvPr/>
        </p:nvSpPr>
        <p:spPr>
          <a:xfrm>
            <a:off x="4495800" y="1524000"/>
            <a:ext cx="152400" cy="152400"/>
          </a:xfrm>
          <a:prstGeom prst="ellips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3" name="Oval 12"/>
          <p:cNvSpPr/>
          <p:nvPr/>
        </p:nvSpPr>
        <p:spPr>
          <a:xfrm>
            <a:off x="5410200" y="1524000"/>
            <a:ext cx="152400" cy="152400"/>
          </a:xfrm>
          <a:prstGeom prst="ellips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4" name="Oval 13"/>
          <p:cNvSpPr/>
          <p:nvPr/>
        </p:nvSpPr>
        <p:spPr>
          <a:xfrm>
            <a:off x="6324600" y="1524000"/>
            <a:ext cx="152400" cy="152400"/>
          </a:xfrm>
          <a:prstGeom prst="ellips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5" name="Oval 14"/>
          <p:cNvSpPr/>
          <p:nvPr/>
        </p:nvSpPr>
        <p:spPr>
          <a:xfrm>
            <a:off x="7239000" y="1524000"/>
            <a:ext cx="152400" cy="152400"/>
          </a:xfrm>
          <a:prstGeom prst="ellipse">
            <a:avLst/>
          </a:prstGeom>
          <a:solidFill>
            <a:srgbClr val="FFFF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6" name="Oval 15"/>
          <p:cNvSpPr/>
          <p:nvPr/>
        </p:nvSpPr>
        <p:spPr>
          <a:xfrm>
            <a:off x="8153400" y="1524000"/>
            <a:ext cx="152400" cy="152400"/>
          </a:xfrm>
          <a:prstGeom prst="ellips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7" name="TextBox 26"/>
          <p:cNvSpPr txBox="1"/>
          <p:nvPr/>
        </p:nvSpPr>
        <p:spPr>
          <a:xfrm rot="18000000">
            <a:off x="461611" y="505337"/>
            <a:ext cx="1556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Question</a:t>
            </a:r>
          </a:p>
        </p:txBody>
      </p:sp>
      <p:sp>
        <p:nvSpPr>
          <p:cNvPr id="28" name="TextBox 27"/>
          <p:cNvSpPr txBox="1"/>
          <p:nvPr/>
        </p:nvSpPr>
        <p:spPr>
          <a:xfrm rot="18000000">
            <a:off x="1451529" y="636135"/>
            <a:ext cx="1254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Design</a:t>
            </a:r>
          </a:p>
        </p:txBody>
      </p:sp>
      <p:sp>
        <p:nvSpPr>
          <p:cNvPr id="29" name="TextBox 28"/>
          <p:cNvSpPr txBox="1"/>
          <p:nvPr/>
        </p:nvSpPr>
        <p:spPr>
          <a:xfrm rot="18000000">
            <a:off x="2400938" y="625107"/>
            <a:ext cx="12693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Collect</a:t>
            </a:r>
          </a:p>
        </p:txBody>
      </p:sp>
      <p:sp>
        <p:nvSpPr>
          <p:cNvPr id="30" name="TextBox 29"/>
          <p:cNvSpPr txBox="1"/>
          <p:nvPr/>
        </p:nvSpPr>
        <p:spPr>
          <a:xfrm rot="18000000">
            <a:off x="3289414" y="599764"/>
            <a:ext cx="13453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Extract</a:t>
            </a:r>
          </a:p>
        </p:txBody>
      </p:sp>
      <p:sp>
        <p:nvSpPr>
          <p:cNvPr id="31" name="TextBox 30"/>
          <p:cNvSpPr txBox="1"/>
          <p:nvPr/>
        </p:nvSpPr>
        <p:spPr>
          <a:xfrm rot="18000000">
            <a:off x="4217193" y="673975"/>
            <a:ext cx="11445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Enrich</a:t>
            </a:r>
          </a:p>
        </p:txBody>
      </p:sp>
      <p:sp>
        <p:nvSpPr>
          <p:cNvPr id="32" name="TextBox 31"/>
          <p:cNvSpPr txBox="1"/>
          <p:nvPr/>
        </p:nvSpPr>
        <p:spPr>
          <a:xfrm rot="18000000">
            <a:off x="5017771" y="489569"/>
            <a:ext cx="15998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Sequence</a:t>
            </a:r>
          </a:p>
        </p:txBody>
      </p:sp>
      <p:sp>
        <p:nvSpPr>
          <p:cNvPr id="33" name="TextBox 32"/>
          <p:cNvSpPr txBox="1"/>
          <p:nvPr/>
        </p:nvSpPr>
        <p:spPr>
          <a:xfrm rot="18000000">
            <a:off x="6060203" y="736003"/>
            <a:ext cx="10307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Align</a:t>
            </a:r>
          </a:p>
        </p:txBody>
      </p:sp>
      <p:sp>
        <p:nvSpPr>
          <p:cNvPr id="34" name="TextBox 33"/>
          <p:cNvSpPr txBox="1"/>
          <p:nvPr/>
        </p:nvSpPr>
        <p:spPr>
          <a:xfrm rot="18000000">
            <a:off x="6863645" y="543331"/>
            <a:ext cx="14745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  <a:latin typeface="+mj-lt"/>
              </a:rPr>
              <a:t>Estimate</a:t>
            </a:r>
          </a:p>
        </p:txBody>
      </p:sp>
      <p:sp>
        <p:nvSpPr>
          <p:cNvPr id="35" name="TextBox 34"/>
          <p:cNvSpPr txBox="1"/>
          <p:nvPr/>
        </p:nvSpPr>
        <p:spPr>
          <a:xfrm rot="18000000">
            <a:off x="7843565" y="632140"/>
            <a:ext cx="12694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Employ</a:t>
            </a:r>
          </a:p>
        </p:txBody>
      </p:sp>
      <p:sp>
        <p:nvSpPr>
          <p:cNvPr id="21" name="Oval 20"/>
          <p:cNvSpPr/>
          <p:nvPr/>
        </p:nvSpPr>
        <p:spPr>
          <a:xfrm>
            <a:off x="1752600" y="1524000"/>
            <a:ext cx="152400" cy="152400"/>
          </a:xfrm>
          <a:prstGeom prst="ellips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2" name="TextBox 21"/>
          <p:cNvSpPr txBox="1"/>
          <p:nvPr/>
        </p:nvSpPr>
        <p:spPr>
          <a:xfrm>
            <a:off x="609600" y="1981200"/>
            <a:ext cx="8305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+mj-lt"/>
              </a:rPr>
              <a:t>ModelTest</a:t>
            </a:r>
            <a:r>
              <a:rPr lang="en-US" sz="3200" dirty="0">
                <a:solidFill>
                  <a:schemeClr val="bg1"/>
                </a:solidFill>
                <a:latin typeface="+mj-lt"/>
              </a:rPr>
              <a:t> was used to choose “best” model</a:t>
            </a:r>
          </a:p>
        </p:txBody>
      </p:sp>
      <p:pic>
        <p:nvPicPr>
          <p:cNvPr id="24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3000" y="2667000"/>
            <a:ext cx="7086600" cy="40143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5" name="Oval 24"/>
          <p:cNvSpPr/>
          <p:nvPr/>
        </p:nvSpPr>
        <p:spPr>
          <a:xfrm>
            <a:off x="7848600" y="5867400"/>
            <a:ext cx="457200" cy="304800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" y="152400"/>
            <a:ext cx="793086" cy="679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914400" y="1598612"/>
            <a:ext cx="7315200" cy="1588"/>
          </a:xfrm>
          <a:prstGeom prst="line">
            <a:avLst/>
          </a:prstGeom>
          <a:ln w="31750" cap="rnd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/>
          <p:nvPr/>
        </p:nvSpPr>
        <p:spPr>
          <a:xfrm>
            <a:off x="838200" y="1524000"/>
            <a:ext cx="152400" cy="152400"/>
          </a:xfrm>
          <a:prstGeom prst="ellips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9" name="Oval 8"/>
          <p:cNvSpPr/>
          <p:nvPr/>
        </p:nvSpPr>
        <p:spPr>
          <a:xfrm>
            <a:off x="2667000" y="1524000"/>
            <a:ext cx="152400" cy="152400"/>
          </a:xfrm>
          <a:prstGeom prst="ellips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0" name="Oval 9"/>
          <p:cNvSpPr/>
          <p:nvPr/>
        </p:nvSpPr>
        <p:spPr>
          <a:xfrm>
            <a:off x="3581400" y="1524000"/>
            <a:ext cx="152400" cy="152400"/>
          </a:xfrm>
          <a:prstGeom prst="ellips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1" name="Oval 10"/>
          <p:cNvSpPr/>
          <p:nvPr/>
        </p:nvSpPr>
        <p:spPr>
          <a:xfrm>
            <a:off x="4495800" y="1524000"/>
            <a:ext cx="152400" cy="152400"/>
          </a:xfrm>
          <a:prstGeom prst="ellips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3" name="Oval 12"/>
          <p:cNvSpPr/>
          <p:nvPr/>
        </p:nvSpPr>
        <p:spPr>
          <a:xfrm>
            <a:off x="5410200" y="1524000"/>
            <a:ext cx="152400" cy="152400"/>
          </a:xfrm>
          <a:prstGeom prst="ellips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4" name="Oval 13"/>
          <p:cNvSpPr/>
          <p:nvPr/>
        </p:nvSpPr>
        <p:spPr>
          <a:xfrm>
            <a:off x="6324600" y="1524000"/>
            <a:ext cx="152400" cy="152400"/>
          </a:xfrm>
          <a:prstGeom prst="ellips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5" name="Oval 14"/>
          <p:cNvSpPr/>
          <p:nvPr/>
        </p:nvSpPr>
        <p:spPr>
          <a:xfrm>
            <a:off x="7239000" y="1524000"/>
            <a:ext cx="152400" cy="152400"/>
          </a:xfrm>
          <a:prstGeom prst="ellipse">
            <a:avLst/>
          </a:prstGeom>
          <a:solidFill>
            <a:srgbClr val="FFFF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6" name="Oval 15"/>
          <p:cNvSpPr/>
          <p:nvPr/>
        </p:nvSpPr>
        <p:spPr>
          <a:xfrm>
            <a:off x="8153400" y="1524000"/>
            <a:ext cx="152400" cy="152400"/>
          </a:xfrm>
          <a:prstGeom prst="ellips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7" name="TextBox 26"/>
          <p:cNvSpPr txBox="1"/>
          <p:nvPr/>
        </p:nvSpPr>
        <p:spPr>
          <a:xfrm rot="18000000">
            <a:off x="461611" y="505337"/>
            <a:ext cx="1556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Question</a:t>
            </a:r>
          </a:p>
        </p:txBody>
      </p:sp>
      <p:sp>
        <p:nvSpPr>
          <p:cNvPr id="28" name="TextBox 27"/>
          <p:cNvSpPr txBox="1"/>
          <p:nvPr/>
        </p:nvSpPr>
        <p:spPr>
          <a:xfrm rot="18000000">
            <a:off x="1451529" y="636135"/>
            <a:ext cx="1254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Design</a:t>
            </a:r>
          </a:p>
        </p:txBody>
      </p:sp>
      <p:sp>
        <p:nvSpPr>
          <p:cNvPr id="29" name="TextBox 28"/>
          <p:cNvSpPr txBox="1"/>
          <p:nvPr/>
        </p:nvSpPr>
        <p:spPr>
          <a:xfrm rot="18000000">
            <a:off x="2400938" y="625107"/>
            <a:ext cx="12693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Collect</a:t>
            </a:r>
          </a:p>
        </p:txBody>
      </p:sp>
      <p:sp>
        <p:nvSpPr>
          <p:cNvPr id="30" name="TextBox 29"/>
          <p:cNvSpPr txBox="1"/>
          <p:nvPr/>
        </p:nvSpPr>
        <p:spPr>
          <a:xfrm rot="18000000">
            <a:off x="3289414" y="599764"/>
            <a:ext cx="13453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Extract</a:t>
            </a:r>
          </a:p>
        </p:txBody>
      </p:sp>
      <p:sp>
        <p:nvSpPr>
          <p:cNvPr id="31" name="TextBox 30"/>
          <p:cNvSpPr txBox="1"/>
          <p:nvPr/>
        </p:nvSpPr>
        <p:spPr>
          <a:xfrm rot="18000000">
            <a:off x="4217193" y="673975"/>
            <a:ext cx="11445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Enrich</a:t>
            </a:r>
          </a:p>
        </p:txBody>
      </p:sp>
      <p:sp>
        <p:nvSpPr>
          <p:cNvPr id="32" name="TextBox 31"/>
          <p:cNvSpPr txBox="1"/>
          <p:nvPr/>
        </p:nvSpPr>
        <p:spPr>
          <a:xfrm rot="18000000">
            <a:off x="5017771" y="489569"/>
            <a:ext cx="15998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Sequence</a:t>
            </a:r>
          </a:p>
        </p:txBody>
      </p:sp>
      <p:sp>
        <p:nvSpPr>
          <p:cNvPr id="33" name="TextBox 32"/>
          <p:cNvSpPr txBox="1"/>
          <p:nvPr/>
        </p:nvSpPr>
        <p:spPr>
          <a:xfrm rot="18000000">
            <a:off x="6060203" y="736003"/>
            <a:ext cx="10307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Align</a:t>
            </a:r>
          </a:p>
        </p:txBody>
      </p:sp>
      <p:sp>
        <p:nvSpPr>
          <p:cNvPr id="34" name="TextBox 33"/>
          <p:cNvSpPr txBox="1"/>
          <p:nvPr/>
        </p:nvSpPr>
        <p:spPr>
          <a:xfrm rot="18000000">
            <a:off x="6863645" y="543331"/>
            <a:ext cx="14745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  <a:latin typeface="+mj-lt"/>
              </a:rPr>
              <a:t>Estimate</a:t>
            </a:r>
          </a:p>
        </p:txBody>
      </p:sp>
      <p:sp>
        <p:nvSpPr>
          <p:cNvPr id="35" name="TextBox 34"/>
          <p:cNvSpPr txBox="1"/>
          <p:nvPr/>
        </p:nvSpPr>
        <p:spPr>
          <a:xfrm rot="18000000">
            <a:off x="7843565" y="632140"/>
            <a:ext cx="12694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Employ</a:t>
            </a:r>
          </a:p>
        </p:txBody>
      </p:sp>
      <p:sp>
        <p:nvSpPr>
          <p:cNvPr id="21" name="Oval 20"/>
          <p:cNvSpPr/>
          <p:nvPr/>
        </p:nvSpPr>
        <p:spPr>
          <a:xfrm>
            <a:off x="1752600" y="1524000"/>
            <a:ext cx="152400" cy="152400"/>
          </a:xfrm>
          <a:prstGeom prst="ellips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2" name="TextBox 21"/>
          <p:cNvSpPr txBox="1"/>
          <p:nvPr/>
        </p:nvSpPr>
        <p:spPr>
          <a:xfrm>
            <a:off x="609600" y="1981200"/>
            <a:ext cx="8305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+mj-lt"/>
              </a:rPr>
              <a:t> How should we measure uncertainty?</a:t>
            </a:r>
          </a:p>
          <a:p>
            <a:pPr lvl="1">
              <a:buFont typeface="Arial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+mj-lt"/>
              </a:rPr>
              <a:t> Bootstrap support</a:t>
            </a:r>
          </a:p>
          <a:p>
            <a:pPr lvl="1">
              <a:buFont typeface="Arial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+mj-lt"/>
              </a:rPr>
              <a:t> Bayesian posterior probability</a:t>
            </a:r>
          </a:p>
        </p:txBody>
      </p:sp>
      <p:pic>
        <p:nvPicPr>
          <p:cNvPr id="911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90600" y="3886200"/>
            <a:ext cx="7150100" cy="927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113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38200" y="5029200"/>
            <a:ext cx="7423150" cy="12223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914400" y="1598612"/>
            <a:ext cx="7315200" cy="1588"/>
          </a:xfrm>
          <a:prstGeom prst="line">
            <a:avLst/>
          </a:prstGeom>
          <a:ln w="31750" cap="rnd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/>
          <p:nvPr/>
        </p:nvSpPr>
        <p:spPr>
          <a:xfrm>
            <a:off x="838200" y="1524000"/>
            <a:ext cx="152400" cy="152400"/>
          </a:xfrm>
          <a:prstGeom prst="ellips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9" name="Oval 8"/>
          <p:cNvSpPr/>
          <p:nvPr/>
        </p:nvSpPr>
        <p:spPr>
          <a:xfrm>
            <a:off x="2667000" y="1524000"/>
            <a:ext cx="152400" cy="152400"/>
          </a:xfrm>
          <a:prstGeom prst="ellips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0" name="Oval 9"/>
          <p:cNvSpPr/>
          <p:nvPr/>
        </p:nvSpPr>
        <p:spPr>
          <a:xfrm>
            <a:off x="3581400" y="1524000"/>
            <a:ext cx="152400" cy="152400"/>
          </a:xfrm>
          <a:prstGeom prst="ellips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1" name="Oval 10"/>
          <p:cNvSpPr/>
          <p:nvPr/>
        </p:nvSpPr>
        <p:spPr>
          <a:xfrm>
            <a:off x="4495800" y="1524000"/>
            <a:ext cx="152400" cy="152400"/>
          </a:xfrm>
          <a:prstGeom prst="ellips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3" name="Oval 12"/>
          <p:cNvSpPr/>
          <p:nvPr/>
        </p:nvSpPr>
        <p:spPr>
          <a:xfrm>
            <a:off x="5410200" y="1524000"/>
            <a:ext cx="152400" cy="152400"/>
          </a:xfrm>
          <a:prstGeom prst="ellips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4" name="Oval 13"/>
          <p:cNvSpPr/>
          <p:nvPr/>
        </p:nvSpPr>
        <p:spPr>
          <a:xfrm>
            <a:off x="6324600" y="1524000"/>
            <a:ext cx="152400" cy="152400"/>
          </a:xfrm>
          <a:prstGeom prst="ellips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5" name="Oval 14"/>
          <p:cNvSpPr/>
          <p:nvPr/>
        </p:nvSpPr>
        <p:spPr>
          <a:xfrm>
            <a:off x="7239000" y="1524000"/>
            <a:ext cx="152400" cy="152400"/>
          </a:xfrm>
          <a:prstGeom prst="ellipse">
            <a:avLst/>
          </a:prstGeom>
          <a:solidFill>
            <a:srgbClr val="FFFF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6" name="Oval 15"/>
          <p:cNvSpPr/>
          <p:nvPr/>
        </p:nvSpPr>
        <p:spPr>
          <a:xfrm>
            <a:off x="8153400" y="1524000"/>
            <a:ext cx="152400" cy="152400"/>
          </a:xfrm>
          <a:prstGeom prst="ellips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7" name="TextBox 26"/>
          <p:cNvSpPr txBox="1"/>
          <p:nvPr/>
        </p:nvSpPr>
        <p:spPr>
          <a:xfrm rot="18000000">
            <a:off x="461611" y="505337"/>
            <a:ext cx="1556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Question</a:t>
            </a:r>
          </a:p>
        </p:txBody>
      </p:sp>
      <p:sp>
        <p:nvSpPr>
          <p:cNvPr id="28" name="TextBox 27"/>
          <p:cNvSpPr txBox="1"/>
          <p:nvPr/>
        </p:nvSpPr>
        <p:spPr>
          <a:xfrm rot="18000000">
            <a:off x="1451529" y="636135"/>
            <a:ext cx="1254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Design</a:t>
            </a:r>
          </a:p>
        </p:txBody>
      </p:sp>
      <p:sp>
        <p:nvSpPr>
          <p:cNvPr id="29" name="TextBox 28"/>
          <p:cNvSpPr txBox="1"/>
          <p:nvPr/>
        </p:nvSpPr>
        <p:spPr>
          <a:xfrm rot="18000000">
            <a:off x="2400938" y="625107"/>
            <a:ext cx="12693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Collect</a:t>
            </a:r>
          </a:p>
        </p:txBody>
      </p:sp>
      <p:sp>
        <p:nvSpPr>
          <p:cNvPr id="30" name="TextBox 29"/>
          <p:cNvSpPr txBox="1"/>
          <p:nvPr/>
        </p:nvSpPr>
        <p:spPr>
          <a:xfrm rot="18000000">
            <a:off x="3289414" y="599764"/>
            <a:ext cx="13453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Extract</a:t>
            </a:r>
          </a:p>
        </p:txBody>
      </p:sp>
      <p:sp>
        <p:nvSpPr>
          <p:cNvPr id="31" name="TextBox 30"/>
          <p:cNvSpPr txBox="1"/>
          <p:nvPr/>
        </p:nvSpPr>
        <p:spPr>
          <a:xfrm rot="18000000">
            <a:off x="4217193" y="673975"/>
            <a:ext cx="11445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Enrich</a:t>
            </a:r>
          </a:p>
        </p:txBody>
      </p:sp>
      <p:sp>
        <p:nvSpPr>
          <p:cNvPr id="32" name="TextBox 31"/>
          <p:cNvSpPr txBox="1"/>
          <p:nvPr/>
        </p:nvSpPr>
        <p:spPr>
          <a:xfrm rot="18000000">
            <a:off x="5017771" y="489569"/>
            <a:ext cx="15998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Sequence</a:t>
            </a:r>
          </a:p>
        </p:txBody>
      </p:sp>
      <p:sp>
        <p:nvSpPr>
          <p:cNvPr id="33" name="TextBox 32"/>
          <p:cNvSpPr txBox="1"/>
          <p:nvPr/>
        </p:nvSpPr>
        <p:spPr>
          <a:xfrm rot="18000000">
            <a:off x="6060203" y="736003"/>
            <a:ext cx="10307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Align</a:t>
            </a:r>
          </a:p>
        </p:txBody>
      </p:sp>
      <p:sp>
        <p:nvSpPr>
          <p:cNvPr id="34" name="TextBox 33"/>
          <p:cNvSpPr txBox="1"/>
          <p:nvPr/>
        </p:nvSpPr>
        <p:spPr>
          <a:xfrm rot="18000000">
            <a:off x="6863645" y="543331"/>
            <a:ext cx="14745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  <a:latin typeface="+mj-lt"/>
              </a:rPr>
              <a:t>Estimate</a:t>
            </a:r>
          </a:p>
        </p:txBody>
      </p:sp>
      <p:sp>
        <p:nvSpPr>
          <p:cNvPr id="35" name="TextBox 34"/>
          <p:cNvSpPr txBox="1"/>
          <p:nvPr/>
        </p:nvSpPr>
        <p:spPr>
          <a:xfrm rot="18000000">
            <a:off x="7843565" y="632140"/>
            <a:ext cx="12694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Employ</a:t>
            </a:r>
          </a:p>
        </p:txBody>
      </p:sp>
      <p:sp>
        <p:nvSpPr>
          <p:cNvPr id="21" name="Oval 20"/>
          <p:cNvSpPr/>
          <p:nvPr/>
        </p:nvSpPr>
        <p:spPr>
          <a:xfrm>
            <a:off x="1752600" y="1524000"/>
            <a:ext cx="152400" cy="152400"/>
          </a:xfrm>
          <a:prstGeom prst="ellips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2" name="TextBox 21"/>
          <p:cNvSpPr txBox="1"/>
          <p:nvPr/>
        </p:nvSpPr>
        <p:spPr>
          <a:xfrm>
            <a:off x="609600" y="1981200"/>
            <a:ext cx="8305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+mj-lt"/>
              </a:rPr>
              <a:t> Both measures were used</a:t>
            </a:r>
          </a:p>
          <a:p>
            <a:pPr lvl="1">
              <a:buFont typeface="Arial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+mj-lt"/>
              </a:rPr>
              <a:t> Bootstrap support</a:t>
            </a:r>
          </a:p>
          <a:p>
            <a:pPr lvl="1">
              <a:buFont typeface="Arial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+mj-lt"/>
              </a:rPr>
              <a:t> Bayesian posterior probability</a:t>
            </a:r>
          </a:p>
        </p:txBody>
      </p:sp>
      <p:pic>
        <p:nvPicPr>
          <p:cNvPr id="24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152400"/>
            <a:ext cx="793086" cy="679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914400" y="1598612"/>
            <a:ext cx="7315200" cy="1588"/>
          </a:xfrm>
          <a:prstGeom prst="line">
            <a:avLst/>
          </a:prstGeom>
          <a:ln w="31750" cap="rnd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/>
          <p:nvPr/>
        </p:nvSpPr>
        <p:spPr>
          <a:xfrm>
            <a:off x="838200" y="1524000"/>
            <a:ext cx="152400" cy="152400"/>
          </a:xfrm>
          <a:prstGeom prst="ellipse">
            <a:avLst/>
          </a:prstGeom>
          <a:solidFill>
            <a:srgbClr val="FFFF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9" name="Oval 8"/>
          <p:cNvSpPr/>
          <p:nvPr/>
        </p:nvSpPr>
        <p:spPr>
          <a:xfrm>
            <a:off x="2667000" y="1524000"/>
            <a:ext cx="152400" cy="152400"/>
          </a:xfrm>
          <a:prstGeom prst="ellips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0" name="Oval 9"/>
          <p:cNvSpPr/>
          <p:nvPr/>
        </p:nvSpPr>
        <p:spPr>
          <a:xfrm>
            <a:off x="3581400" y="1524000"/>
            <a:ext cx="152400" cy="152400"/>
          </a:xfrm>
          <a:prstGeom prst="ellips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1" name="Oval 10"/>
          <p:cNvSpPr/>
          <p:nvPr/>
        </p:nvSpPr>
        <p:spPr>
          <a:xfrm>
            <a:off x="4495800" y="1524000"/>
            <a:ext cx="152400" cy="152400"/>
          </a:xfrm>
          <a:prstGeom prst="ellips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3" name="Oval 12"/>
          <p:cNvSpPr/>
          <p:nvPr/>
        </p:nvSpPr>
        <p:spPr>
          <a:xfrm>
            <a:off x="5410200" y="1524000"/>
            <a:ext cx="152400" cy="152400"/>
          </a:xfrm>
          <a:prstGeom prst="ellips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4" name="Oval 13"/>
          <p:cNvSpPr/>
          <p:nvPr/>
        </p:nvSpPr>
        <p:spPr>
          <a:xfrm>
            <a:off x="6324600" y="1524000"/>
            <a:ext cx="152400" cy="152400"/>
          </a:xfrm>
          <a:prstGeom prst="ellips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5" name="Oval 14"/>
          <p:cNvSpPr/>
          <p:nvPr/>
        </p:nvSpPr>
        <p:spPr>
          <a:xfrm>
            <a:off x="7239000" y="1524000"/>
            <a:ext cx="152400" cy="152400"/>
          </a:xfrm>
          <a:prstGeom prst="ellips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6" name="Oval 15"/>
          <p:cNvSpPr/>
          <p:nvPr/>
        </p:nvSpPr>
        <p:spPr>
          <a:xfrm>
            <a:off x="8153400" y="1524000"/>
            <a:ext cx="152400" cy="152400"/>
          </a:xfrm>
          <a:prstGeom prst="ellips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7" name="TextBox 26"/>
          <p:cNvSpPr txBox="1"/>
          <p:nvPr/>
        </p:nvSpPr>
        <p:spPr>
          <a:xfrm rot="18000000">
            <a:off x="461611" y="505337"/>
            <a:ext cx="1556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  <a:latin typeface="+mj-lt"/>
              </a:rPr>
              <a:t>Question</a:t>
            </a:r>
          </a:p>
        </p:txBody>
      </p:sp>
      <p:sp>
        <p:nvSpPr>
          <p:cNvPr id="28" name="TextBox 27"/>
          <p:cNvSpPr txBox="1"/>
          <p:nvPr/>
        </p:nvSpPr>
        <p:spPr>
          <a:xfrm rot="18000000">
            <a:off x="1451529" y="636135"/>
            <a:ext cx="1254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Design</a:t>
            </a:r>
          </a:p>
        </p:txBody>
      </p:sp>
      <p:sp>
        <p:nvSpPr>
          <p:cNvPr id="29" name="TextBox 28"/>
          <p:cNvSpPr txBox="1"/>
          <p:nvPr/>
        </p:nvSpPr>
        <p:spPr>
          <a:xfrm rot="18000000">
            <a:off x="2400938" y="625107"/>
            <a:ext cx="12693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Collect</a:t>
            </a:r>
          </a:p>
        </p:txBody>
      </p:sp>
      <p:sp>
        <p:nvSpPr>
          <p:cNvPr id="30" name="TextBox 29"/>
          <p:cNvSpPr txBox="1"/>
          <p:nvPr/>
        </p:nvSpPr>
        <p:spPr>
          <a:xfrm rot="18000000">
            <a:off x="3289414" y="599764"/>
            <a:ext cx="13453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Extract</a:t>
            </a:r>
          </a:p>
        </p:txBody>
      </p:sp>
      <p:sp>
        <p:nvSpPr>
          <p:cNvPr id="31" name="TextBox 30"/>
          <p:cNvSpPr txBox="1"/>
          <p:nvPr/>
        </p:nvSpPr>
        <p:spPr>
          <a:xfrm rot="18000000">
            <a:off x="4217193" y="673975"/>
            <a:ext cx="11445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Enrich</a:t>
            </a:r>
          </a:p>
        </p:txBody>
      </p:sp>
      <p:sp>
        <p:nvSpPr>
          <p:cNvPr id="32" name="TextBox 31"/>
          <p:cNvSpPr txBox="1"/>
          <p:nvPr/>
        </p:nvSpPr>
        <p:spPr>
          <a:xfrm rot="18000000">
            <a:off x="5017771" y="489569"/>
            <a:ext cx="15998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Sequence</a:t>
            </a:r>
          </a:p>
        </p:txBody>
      </p:sp>
      <p:sp>
        <p:nvSpPr>
          <p:cNvPr id="33" name="TextBox 32"/>
          <p:cNvSpPr txBox="1"/>
          <p:nvPr/>
        </p:nvSpPr>
        <p:spPr>
          <a:xfrm rot="18000000">
            <a:off x="6060203" y="736003"/>
            <a:ext cx="10307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Align</a:t>
            </a:r>
          </a:p>
        </p:txBody>
      </p:sp>
      <p:sp>
        <p:nvSpPr>
          <p:cNvPr id="34" name="TextBox 33"/>
          <p:cNvSpPr txBox="1"/>
          <p:nvPr/>
        </p:nvSpPr>
        <p:spPr>
          <a:xfrm rot="18000000">
            <a:off x="6863645" y="543331"/>
            <a:ext cx="14745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Estimate</a:t>
            </a:r>
          </a:p>
        </p:txBody>
      </p:sp>
      <p:sp>
        <p:nvSpPr>
          <p:cNvPr id="35" name="TextBox 34"/>
          <p:cNvSpPr txBox="1"/>
          <p:nvPr/>
        </p:nvSpPr>
        <p:spPr>
          <a:xfrm rot="18000000">
            <a:off x="7843565" y="632140"/>
            <a:ext cx="12694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Employ</a:t>
            </a:r>
          </a:p>
        </p:txBody>
      </p:sp>
      <p:sp>
        <p:nvSpPr>
          <p:cNvPr id="21" name="Oval 20"/>
          <p:cNvSpPr/>
          <p:nvPr/>
        </p:nvSpPr>
        <p:spPr>
          <a:xfrm>
            <a:off x="1752600" y="1524000"/>
            <a:ext cx="152400" cy="152400"/>
          </a:xfrm>
          <a:prstGeom prst="ellips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2" name="TextBox 21"/>
          <p:cNvSpPr txBox="1"/>
          <p:nvPr/>
        </p:nvSpPr>
        <p:spPr>
          <a:xfrm>
            <a:off x="533400" y="3362980"/>
            <a:ext cx="8153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+mj-lt"/>
              </a:rPr>
              <a:t>Observations </a:t>
            </a:r>
            <a:r>
              <a:rPr lang="en-US" sz="2800" dirty="0">
                <a:solidFill>
                  <a:schemeClr val="bg1"/>
                </a:solidFill>
                <a:latin typeface="+mj-lt"/>
                <a:sym typeface="Wingdings" pitchFamily="2" charset="2"/>
              </a:rPr>
              <a:t> Questions  Experiments  Answers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19400"/>
            <a:ext cx="8229600" cy="114300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Drum roll please…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6809164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216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34000" y="2666795"/>
            <a:ext cx="3810000" cy="32006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18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953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914400" y="1598612"/>
            <a:ext cx="7315200" cy="1588"/>
          </a:xfrm>
          <a:prstGeom prst="line">
            <a:avLst/>
          </a:prstGeom>
          <a:ln w="31750" cap="rnd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/>
          <p:nvPr/>
        </p:nvSpPr>
        <p:spPr>
          <a:xfrm>
            <a:off x="838200" y="1524000"/>
            <a:ext cx="152400" cy="152400"/>
          </a:xfrm>
          <a:prstGeom prst="ellips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9" name="Oval 8"/>
          <p:cNvSpPr/>
          <p:nvPr/>
        </p:nvSpPr>
        <p:spPr>
          <a:xfrm>
            <a:off x="2667000" y="1524000"/>
            <a:ext cx="152400" cy="152400"/>
          </a:xfrm>
          <a:prstGeom prst="ellips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0" name="Oval 9"/>
          <p:cNvSpPr/>
          <p:nvPr/>
        </p:nvSpPr>
        <p:spPr>
          <a:xfrm>
            <a:off x="3581400" y="1524000"/>
            <a:ext cx="152400" cy="152400"/>
          </a:xfrm>
          <a:prstGeom prst="ellips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1" name="Oval 10"/>
          <p:cNvSpPr/>
          <p:nvPr/>
        </p:nvSpPr>
        <p:spPr>
          <a:xfrm>
            <a:off x="4495800" y="1524000"/>
            <a:ext cx="152400" cy="152400"/>
          </a:xfrm>
          <a:prstGeom prst="ellips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3" name="Oval 12"/>
          <p:cNvSpPr/>
          <p:nvPr/>
        </p:nvSpPr>
        <p:spPr>
          <a:xfrm>
            <a:off x="5410200" y="1524000"/>
            <a:ext cx="152400" cy="152400"/>
          </a:xfrm>
          <a:prstGeom prst="ellips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4" name="Oval 13"/>
          <p:cNvSpPr/>
          <p:nvPr/>
        </p:nvSpPr>
        <p:spPr>
          <a:xfrm>
            <a:off x="6324600" y="1524000"/>
            <a:ext cx="152400" cy="152400"/>
          </a:xfrm>
          <a:prstGeom prst="ellips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5" name="Oval 14"/>
          <p:cNvSpPr/>
          <p:nvPr/>
        </p:nvSpPr>
        <p:spPr>
          <a:xfrm>
            <a:off x="7239000" y="1524000"/>
            <a:ext cx="152400" cy="152400"/>
          </a:xfrm>
          <a:prstGeom prst="ellips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6" name="Oval 15"/>
          <p:cNvSpPr/>
          <p:nvPr/>
        </p:nvSpPr>
        <p:spPr>
          <a:xfrm>
            <a:off x="8153400" y="1524000"/>
            <a:ext cx="152400" cy="152400"/>
          </a:xfrm>
          <a:prstGeom prst="ellipse">
            <a:avLst/>
          </a:prstGeom>
          <a:solidFill>
            <a:srgbClr val="FFFF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7" name="TextBox 26"/>
          <p:cNvSpPr txBox="1"/>
          <p:nvPr/>
        </p:nvSpPr>
        <p:spPr>
          <a:xfrm rot="18000000">
            <a:off x="461611" y="505337"/>
            <a:ext cx="1556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Question</a:t>
            </a:r>
          </a:p>
        </p:txBody>
      </p:sp>
      <p:sp>
        <p:nvSpPr>
          <p:cNvPr id="28" name="TextBox 27"/>
          <p:cNvSpPr txBox="1"/>
          <p:nvPr/>
        </p:nvSpPr>
        <p:spPr>
          <a:xfrm rot="18000000">
            <a:off x="1451529" y="636135"/>
            <a:ext cx="1254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Design</a:t>
            </a:r>
          </a:p>
        </p:txBody>
      </p:sp>
      <p:sp>
        <p:nvSpPr>
          <p:cNvPr id="29" name="TextBox 28"/>
          <p:cNvSpPr txBox="1"/>
          <p:nvPr/>
        </p:nvSpPr>
        <p:spPr>
          <a:xfrm rot="18000000">
            <a:off x="2400938" y="625107"/>
            <a:ext cx="12693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Collect</a:t>
            </a:r>
          </a:p>
        </p:txBody>
      </p:sp>
      <p:sp>
        <p:nvSpPr>
          <p:cNvPr id="30" name="TextBox 29"/>
          <p:cNvSpPr txBox="1"/>
          <p:nvPr/>
        </p:nvSpPr>
        <p:spPr>
          <a:xfrm rot="18000000">
            <a:off x="3289414" y="599764"/>
            <a:ext cx="13453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Extract</a:t>
            </a:r>
          </a:p>
        </p:txBody>
      </p:sp>
      <p:sp>
        <p:nvSpPr>
          <p:cNvPr id="31" name="TextBox 30"/>
          <p:cNvSpPr txBox="1"/>
          <p:nvPr/>
        </p:nvSpPr>
        <p:spPr>
          <a:xfrm rot="18000000">
            <a:off x="4217193" y="673975"/>
            <a:ext cx="11445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Enrich</a:t>
            </a:r>
          </a:p>
        </p:txBody>
      </p:sp>
      <p:sp>
        <p:nvSpPr>
          <p:cNvPr id="32" name="TextBox 31"/>
          <p:cNvSpPr txBox="1"/>
          <p:nvPr/>
        </p:nvSpPr>
        <p:spPr>
          <a:xfrm rot="18000000">
            <a:off x="5017771" y="489569"/>
            <a:ext cx="15998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Sequence</a:t>
            </a:r>
          </a:p>
        </p:txBody>
      </p:sp>
      <p:sp>
        <p:nvSpPr>
          <p:cNvPr id="33" name="TextBox 32"/>
          <p:cNvSpPr txBox="1"/>
          <p:nvPr/>
        </p:nvSpPr>
        <p:spPr>
          <a:xfrm rot="18000000">
            <a:off x="6060203" y="736003"/>
            <a:ext cx="10307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Align</a:t>
            </a:r>
          </a:p>
        </p:txBody>
      </p:sp>
      <p:sp>
        <p:nvSpPr>
          <p:cNvPr id="34" name="TextBox 33"/>
          <p:cNvSpPr txBox="1"/>
          <p:nvPr/>
        </p:nvSpPr>
        <p:spPr>
          <a:xfrm rot="18000000">
            <a:off x="6863645" y="543331"/>
            <a:ext cx="14745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Estimate</a:t>
            </a:r>
          </a:p>
        </p:txBody>
      </p:sp>
      <p:sp>
        <p:nvSpPr>
          <p:cNvPr id="35" name="TextBox 34"/>
          <p:cNvSpPr txBox="1"/>
          <p:nvPr/>
        </p:nvSpPr>
        <p:spPr>
          <a:xfrm rot="18000000">
            <a:off x="7843565" y="632140"/>
            <a:ext cx="12694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  <a:latin typeface="+mj-lt"/>
              </a:rPr>
              <a:t>Employ</a:t>
            </a:r>
          </a:p>
        </p:txBody>
      </p:sp>
      <p:sp>
        <p:nvSpPr>
          <p:cNvPr id="21" name="Oval 20"/>
          <p:cNvSpPr/>
          <p:nvPr/>
        </p:nvSpPr>
        <p:spPr>
          <a:xfrm>
            <a:off x="1752600" y="1524000"/>
            <a:ext cx="152400" cy="152400"/>
          </a:xfrm>
          <a:prstGeom prst="ellips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2" name="TextBox 21"/>
          <p:cNvSpPr txBox="1"/>
          <p:nvPr/>
        </p:nvSpPr>
        <p:spPr>
          <a:xfrm>
            <a:off x="609600" y="1981200"/>
            <a:ext cx="8534400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+mj-lt"/>
              </a:rPr>
              <a:t>When applying your findings</a:t>
            </a:r>
            <a:endParaRPr lang="en-US" sz="2800" dirty="0">
              <a:solidFill>
                <a:schemeClr val="bg1"/>
              </a:solidFill>
              <a:latin typeface="+mj-lt"/>
            </a:endParaRPr>
          </a:p>
          <a:p>
            <a:pPr>
              <a:buFont typeface="Arial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+mj-lt"/>
              </a:rPr>
              <a:t>  Cross-check and validate when possible</a:t>
            </a:r>
          </a:p>
          <a:p>
            <a:pPr>
              <a:buFont typeface="Arial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+mj-lt"/>
              </a:rPr>
              <a:t>  Account for uncertainty in previous steps**</a:t>
            </a:r>
          </a:p>
          <a:p>
            <a:pPr>
              <a:buFont typeface="Arial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+mj-lt"/>
              </a:rPr>
              <a:t>  Beware of assumptions, test for robustness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914400" y="1598612"/>
            <a:ext cx="7315200" cy="1588"/>
          </a:xfrm>
          <a:prstGeom prst="line">
            <a:avLst/>
          </a:prstGeom>
          <a:ln w="31750" cap="rnd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/>
          <p:nvPr/>
        </p:nvSpPr>
        <p:spPr>
          <a:xfrm>
            <a:off x="838200" y="1524000"/>
            <a:ext cx="152400" cy="152400"/>
          </a:xfrm>
          <a:prstGeom prst="ellips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9" name="Oval 8"/>
          <p:cNvSpPr/>
          <p:nvPr/>
        </p:nvSpPr>
        <p:spPr>
          <a:xfrm>
            <a:off x="2667000" y="1524000"/>
            <a:ext cx="152400" cy="152400"/>
          </a:xfrm>
          <a:prstGeom prst="ellips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0" name="Oval 9"/>
          <p:cNvSpPr/>
          <p:nvPr/>
        </p:nvSpPr>
        <p:spPr>
          <a:xfrm>
            <a:off x="3581400" y="1524000"/>
            <a:ext cx="152400" cy="152400"/>
          </a:xfrm>
          <a:prstGeom prst="ellips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1" name="Oval 10"/>
          <p:cNvSpPr/>
          <p:nvPr/>
        </p:nvSpPr>
        <p:spPr>
          <a:xfrm>
            <a:off x="4495800" y="1524000"/>
            <a:ext cx="152400" cy="152400"/>
          </a:xfrm>
          <a:prstGeom prst="ellips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3" name="Oval 12"/>
          <p:cNvSpPr/>
          <p:nvPr/>
        </p:nvSpPr>
        <p:spPr>
          <a:xfrm>
            <a:off x="5410200" y="1524000"/>
            <a:ext cx="152400" cy="152400"/>
          </a:xfrm>
          <a:prstGeom prst="ellips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4" name="Oval 13"/>
          <p:cNvSpPr/>
          <p:nvPr/>
        </p:nvSpPr>
        <p:spPr>
          <a:xfrm>
            <a:off x="6324600" y="1524000"/>
            <a:ext cx="152400" cy="152400"/>
          </a:xfrm>
          <a:prstGeom prst="ellips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5" name="Oval 14"/>
          <p:cNvSpPr/>
          <p:nvPr/>
        </p:nvSpPr>
        <p:spPr>
          <a:xfrm>
            <a:off x="7239000" y="1524000"/>
            <a:ext cx="152400" cy="152400"/>
          </a:xfrm>
          <a:prstGeom prst="ellips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6" name="Oval 15"/>
          <p:cNvSpPr/>
          <p:nvPr/>
        </p:nvSpPr>
        <p:spPr>
          <a:xfrm>
            <a:off x="8153400" y="1524000"/>
            <a:ext cx="152400" cy="152400"/>
          </a:xfrm>
          <a:prstGeom prst="ellipse">
            <a:avLst/>
          </a:prstGeom>
          <a:solidFill>
            <a:srgbClr val="FFFF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7" name="TextBox 26"/>
          <p:cNvSpPr txBox="1"/>
          <p:nvPr/>
        </p:nvSpPr>
        <p:spPr>
          <a:xfrm rot="18000000">
            <a:off x="461611" y="505337"/>
            <a:ext cx="1556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Question</a:t>
            </a:r>
          </a:p>
        </p:txBody>
      </p:sp>
      <p:sp>
        <p:nvSpPr>
          <p:cNvPr id="28" name="TextBox 27"/>
          <p:cNvSpPr txBox="1"/>
          <p:nvPr/>
        </p:nvSpPr>
        <p:spPr>
          <a:xfrm rot="18000000">
            <a:off x="1451529" y="636135"/>
            <a:ext cx="1254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Design</a:t>
            </a:r>
          </a:p>
        </p:txBody>
      </p:sp>
      <p:sp>
        <p:nvSpPr>
          <p:cNvPr id="29" name="TextBox 28"/>
          <p:cNvSpPr txBox="1"/>
          <p:nvPr/>
        </p:nvSpPr>
        <p:spPr>
          <a:xfrm rot="18000000">
            <a:off x="2400938" y="625107"/>
            <a:ext cx="12693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Collect</a:t>
            </a:r>
          </a:p>
        </p:txBody>
      </p:sp>
      <p:sp>
        <p:nvSpPr>
          <p:cNvPr id="30" name="TextBox 29"/>
          <p:cNvSpPr txBox="1"/>
          <p:nvPr/>
        </p:nvSpPr>
        <p:spPr>
          <a:xfrm rot="18000000">
            <a:off x="3289414" y="599764"/>
            <a:ext cx="13453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Extract</a:t>
            </a:r>
          </a:p>
        </p:txBody>
      </p:sp>
      <p:sp>
        <p:nvSpPr>
          <p:cNvPr id="31" name="TextBox 30"/>
          <p:cNvSpPr txBox="1"/>
          <p:nvPr/>
        </p:nvSpPr>
        <p:spPr>
          <a:xfrm rot="18000000">
            <a:off x="4217193" y="673975"/>
            <a:ext cx="11445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Enrich</a:t>
            </a:r>
          </a:p>
        </p:txBody>
      </p:sp>
      <p:sp>
        <p:nvSpPr>
          <p:cNvPr id="32" name="TextBox 31"/>
          <p:cNvSpPr txBox="1"/>
          <p:nvPr/>
        </p:nvSpPr>
        <p:spPr>
          <a:xfrm rot="18000000">
            <a:off x="5017771" y="489569"/>
            <a:ext cx="15998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Sequence</a:t>
            </a:r>
          </a:p>
        </p:txBody>
      </p:sp>
      <p:sp>
        <p:nvSpPr>
          <p:cNvPr id="33" name="TextBox 32"/>
          <p:cNvSpPr txBox="1"/>
          <p:nvPr/>
        </p:nvSpPr>
        <p:spPr>
          <a:xfrm rot="18000000">
            <a:off x="6060203" y="736003"/>
            <a:ext cx="10307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Align</a:t>
            </a:r>
          </a:p>
        </p:txBody>
      </p:sp>
      <p:sp>
        <p:nvSpPr>
          <p:cNvPr id="34" name="TextBox 33"/>
          <p:cNvSpPr txBox="1"/>
          <p:nvPr/>
        </p:nvSpPr>
        <p:spPr>
          <a:xfrm rot="18000000">
            <a:off x="6863645" y="543331"/>
            <a:ext cx="14745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Estimate</a:t>
            </a:r>
          </a:p>
        </p:txBody>
      </p:sp>
      <p:sp>
        <p:nvSpPr>
          <p:cNvPr id="35" name="TextBox 34"/>
          <p:cNvSpPr txBox="1"/>
          <p:nvPr/>
        </p:nvSpPr>
        <p:spPr>
          <a:xfrm rot="18000000">
            <a:off x="7843565" y="632140"/>
            <a:ext cx="12694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  <a:latin typeface="+mj-lt"/>
              </a:rPr>
              <a:t>Employ</a:t>
            </a:r>
          </a:p>
        </p:txBody>
      </p:sp>
      <p:sp>
        <p:nvSpPr>
          <p:cNvPr id="21" name="Oval 20"/>
          <p:cNvSpPr/>
          <p:nvPr/>
        </p:nvSpPr>
        <p:spPr>
          <a:xfrm>
            <a:off x="1752600" y="1524000"/>
            <a:ext cx="152400" cy="152400"/>
          </a:xfrm>
          <a:prstGeom prst="ellips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2" name="TextBox 21"/>
          <p:cNvSpPr txBox="1"/>
          <p:nvPr/>
        </p:nvSpPr>
        <p:spPr>
          <a:xfrm>
            <a:off x="609600" y="1981200"/>
            <a:ext cx="8534400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+mj-lt"/>
              </a:rPr>
              <a:t>Applications of </a:t>
            </a:r>
            <a:r>
              <a:rPr lang="en-US" sz="3200" i="1" dirty="0" err="1">
                <a:solidFill>
                  <a:schemeClr val="bg1"/>
                </a:solidFill>
                <a:latin typeface="+mj-lt"/>
              </a:rPr>
              <a:t>Pseudacris</a:t>
            </a:r>
            <a:r>
              <a:rPr lang="en-US" sz="3200" dirty="0">
                <a:solidFill>
                  <a:schemeClr val="bg1"/>
                </a:solidFill>
                <a:latin typeface="+mj-lt"/>
              </a:rPr>
              <a:t> phylogeny:</a:t>
            </a:r>
            <a:endParaRPr lang="en-US" sz="2800" dirty="0">
              <a:solidFill>
                <a:schemeClr val="bg1"/>
              </a:solidFill>
              <a:latin typeface="+mj-lt"/>
            </a:endParaRPr>
          </a:p>
          <a:p>
            <a:pPr>
              <a:buFont typeface="Arial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+mj-lt"/>
              </a:rPr>
              <a:t> Divergence times estimated</a:t>
            </a:r>
          </a:p>
          <a:p>
            <a:pPr lvl="1">
              <a:buFont typeface="Arial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+mj-lt"/>
              </a:rPr>
              <a:t> Correlated with some geological events </a:t>
            </a:r>
          </a:p>
          <a:p>
            <a:pPr>
              <a:buFont typeface="Arial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+mj-lt"/>
              </a:rPr>
              <a:t> New species described</a:t>
            </a:r>
          </a:p>
          <a:p>
            <a:pPr lvl="1">
              <a:buFont typeface="Arial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+mj-lt"/>
              </a:rPr>
              <a:t> Validated with morphological and acoustic analyses</a:t>
            </a:r>
          </a:p>
          <a:p>
            <a:pPr>
              <a:buFont typeface="Arial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+mj-lt"/>
              </a:rPr>
              <a:t>Phylogeographic</a:t>
            </a:r>
            <a:r>
              <a:rPr lang="en-US" sz="2800" dirty="0">
                <a:solidFill>
                  <a:schemeClr val="bg1"/>
                </a:solidFill>
                <a:latin typeface="+mj-lt"/>
              </a:rPr>
              <a:t> history estimated</a:t>
            </a:r>
          </a:p>
        </p:txBody>
      </p:sp>
      <p:pic>
        <p:nvPicPr>
          <p:cNvPr id="23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152400"/>
            <a:ext cx="793086" cy="679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401" name="Picture 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05000" y="3352800"/>
            <a:ext cx="5105400" cy="33686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914400" y="1598612"/>
            <a:ext cx="7315200" cy="1588"/>
          </a:xfrm>
          <a:prstGeom prst="line">
            <a:avLst/>
          </a:prstGeom>
          <a:ln w="3175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/>
          <p:nvPr/>
        </p:nvSpPr>
        <p:spPr>
          <a:xfrm>
            <a:off x="838200" y="1524000"/>
            <a:ext cx="152400" cy="1524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8" name="Oval 7"/>
          <p:cNvSpPr/>
          <p:nvPr/>
        </p:nvSpPr>
        <p:spPr>
          <a:xfrm>
            <a:off x="1752600" y="1524000"/>
            <a:ext cx="152400" cy="1524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9" name="Oval 8"/>
          <p:cNvSpPr/>
          <p:nvPr/>
        </p:nvSpPr>
        <p:spPr>
          <a:xfrm>
            <a:off x="2667000" y="1524000"/>
            <a:ext cx="152400" cy="1524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0" name="Oval 9"/>
          <p:cNvSpPr/>
          <p:nvPr/>
        </p:nvSpPr>
        <p:spPr>
          <a:xfrm>
            <a:off x="3581400" y="1524000"/>
            <a:ext cx="152400" cy="1524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1" name="Oval 10"/>
          <p:cNvSpPr/>
          <p:nvPr/>
        </p:nvSpPr>
        <p:spPr>
          <a:xfrm>
            <a:off x="4495800" y="1524000"/>
            <a:ext cx="152400" cy="1524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3" name="Oval 12"/>
          <p:cNvSpPr/>
          <p:nvPr/>
        </p:nvSpPr>
        <p:spPr>
          <a:xfrm>
            <a:off x="5410200" y="1524000"/>
            <a:ext cx="152400" cy="1524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4" name="Oval 13"/>
          <p:cNvSpPr/>
          <p:nvPr/>
        </p:nvSpPr>
        <p:spPr>
          <a:xfrm>
            <a:off x="6324600" y="1524000"/>
            <a:ext cx="152400" cy="1524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5" name="Oval 14"/>
          <p:cNvSpPr/>
          <p:nvPr/>
        </p:nvSpPr>
        <p:spPr>
          <a:xfrm>
            <a:off x="7239000" y="1524000"/>
            <a:ext cx="152400" cy="1524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6" name="Oval 15"/>
          <p:cNvSpPr/>
          <p:nvPr/>
        </p:nvSpPr>
        <p:spPr>
          <a:xfrm>
            <a:off x="8153400" y="1524000"/>
            <a:ext cx="152400" cy="1524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7" name="TextBox 26"/>
          <p:cNvSpPr txBox="1"/>
          <p:nvPr/>
        </p:nvSpPr>
        <p:spPr>
          <a:xfrm rot="18000000">
            <a:off x="461611" y="505337"/>
            <a:ext cx="1556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+mj-lt"/>
              </a:rPr>
              <a:t>Question</a:t>
            </a:r>
          </a:p>
        </p:txBody>
      </p:sp>
      <p:sp>
        <p:nvSpPr>
          <p:cNvPr id="28" name="TextBox 27"/>
          <p:cNvSpPr txBox="1"/>
          <p:nvPr/>
        </p:nvSpPr>
        <p:spPr>
          <a:xfrm rot="18000000">
            <a:off x="1451529" y="636135"/>
            <a:ext cx="1254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+mj-lt"/>
              </a:rPr>
              <a:t>Design</a:t>
            </a:r>
          </a:p>
        </p:txBody>
      </p:sp>
      <p:sp>
        <p:nvSpPr>
          <p:cNvPr id="29" name="TextBox 28"/>
          <p:cNvSpPr txBox="1"/>
          <p:nvPr/>
        </p:nvSpPr>
        <p:spPr>
          <a:xfrm rot="18000000">
            <a:off x="2400938" y="625107"/>
            <a:ext cx="12693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+mj-lt"/>
              </a:rPr>
              <a:t>Collect</a:t>
            </a:r>
          </a:p>
        </p:txBody>
      </p:sp>
      <p:sp>
        <p:nvSpPr>
          <p:cNvPr id="30" name="TextBox 29"/>
          <p:cNvSpPr txBox="1"/>
          <p:nvPr/>
        </p:nvSpPr>
        <p:spPr>
          <a:xfrm rot="18000000">
            <a:off x="3289414" y="599764"/>
            <a:ext cx="13453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+mj-lt"/>
              </a:rPr>
              <a:t>Extract</a:t>
            </a:r>
          </a:p>
        </p:txBody>
      </p:sp>
      <p:sp>
        <p:nvSpPr>
          <p:cNvPr id="31" name="TextBox 30"/>
          <p:cNvSpPr txBox="1"/>
          <p:nvPr/>
        </p:nvSpPr>
        <p:spPr>
          <a:xfrm rot="18000000">
            <a:off x="4217193" y="673975"/>
            <a:ext cx="11445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+mj-lt"/>
              </a:rPr>
              <a:t>Enrich</a:t>
            </a:r>
          </a:p>
        </p:txBody>
      </p:sp>
      <p:sp>
        <p:nvSpPr>
          <p:cNvPr id="32" name="TextBox 31"/>
          <p:cNvSpPr txBox="1"/>
          <p:nvPr/>
        </p:nvSpPr>
        <p:spPr>
          <a:xfrm rot="18000000">
            <a:off x="5017771" y="489569"/>
            <a:ext cx="15998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+mj-lt"/>
              </a:rPr>
              <a:t>Sequence</a:t>
            </a:r>
          </a:p>
        </p:txBody>
      </p:sp>
      <p:sp>
        <p:nvSpPr>
          <p:cNvPr id="33" name="TextBox 32"/>
          <p:cNvSpPr txBox="1"/>
          <p:nvPr/>
        </p:nvSpPr>
        <p:spPr>
          <a:xfrm rot="18000000">
            <a:off x="6060203" y="736003"/>
            <a:ext cx="10307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+mj-lt"/>
              </a:rPr>
              <a:t>Align</a:t>
            </a:r>
          </a:p>
        </p:txBody>
      </p:sp>
      <p:sp>
        <p:nvSpPr>
          <p:cNvPr id="34" name="TextBox 33"/>
          <p:cNvSpPr txBox="1"/>
          <p:nvPr/>
        </p:nvSpPr>
        <p:spPr>
          <a:xfrm rot="18000000">
            <a:off x="6863645" y="543331"/>
            <a:ext cx="14745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+mj-lt"/>
              </a:rPr>
              <a:t>Estimate</a:t>
            </a:r>
          </a:p>
        </p:txBody>
      </p:sp>
      <p:sp>
        <p:nvSpPr>
          <p:cNvPr id="35" name="TextBox 34"/>
          <p:cNvSpPr txBox="1"/>
          <p:nvPr/>
        </p:nvSpPr>
        <p:spPr>
          <a:xfrm rot="18000000">
            <a:off x="7843565" y="632140"/>
            <a:ext cx="12694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+mj-lt"/>
              </a:rPr>
              <a:t>Employ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086600" y="3657600"/>
            <a:ext cx="3124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+mj-lt"/>
              </a:rPr>
              <a:t>Model of evolution?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239000" y="3087469"/>
            <a:ext cx="1295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+mj-lt"/>
              </a:rPr>
              <a:t>Method of</a:t>
            </a:r>
          </a:p>
          <a:p>
            <a:r>
              <a:rPr lang="en-US" dirty="0">
                <a:solidFill>
                  <a:schemeClr val="bg1"/>
                </a:solidFill>
                <a:latin typeface="+mj-lt"/>
              </a:rPr>
              <a:t>estimation?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543800" y="2514600"/>
            <a:ext cx="1447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+mj-lt"/>
              </a:rPr>
              <a:t>Measure of</a:t>
            </a:r>
          </a:p>
          <a:p>
            <a:r>
              <a:rPr lang="en-US" dirty="0">
                <a:solidFill>
                  <a:schemeClr val="bg1"/>
                </a:solidFill>
                <a:latin typeface="+mj-lt"/>
              </a:rPr>
              <a:t>uncertainty?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495800" y="4953000"/>
            <a:ext cx="3124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+mj-lt"/>
              </a:rPr>
              <a:t>Method of enrichment?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410200" y="4648200"/>
            <a:ext cx="3124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+mj-lt"/>
              </a:rPr>
              <a:t>Method of sequencing?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696200" y="1905000"/>
            <a:ext cx="160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+mj-lt"/>
              </a:rPr>
              <a:t>Downstream</a:t>
            </a:r>
          </a:p>
          <a:p>
            <a:r>
              <a:rPr lang="en-US" dirty="0">
                <a:solidFill>
                  <a:schemeClr val="bg1"/>
                </a:solidFill>
                <a:latin typeface="+mj-lt"/>
              </a:rPr>
              <a:t>assumptions?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066800" y="6400800"/>
            <a:ext cx="3124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+mj-lt"/>
              </a:rPr>
              <a:t>Number of individuals?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371600" y="6172200"/>
            <a:ext cx="3124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+mj-lt"/>
              </a:rPr>
              <a:t>Locations of individuals?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676400" y="5943600"/>
            <a:ext cx="3124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+mj-lt"/>
              </a:rPr>
              <a:t>Number of genes?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1981200" y="5638800"/>
            <a:ext cx="3124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+mj-lt"/>
              </a:rPr>
              <a:t>Types of genes?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6248400" y="4267200"/>
            <a:ext cx="3124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+mj-lt"/>
              </a:rPr>
              <a:t>Method of alignment?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6858000" y="3962400"/>
            <a:ext cx="3124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+mj-lt"/>
              </a:rPr>
              <a:t>Remove missing data?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2514600" y="5410200"/>
            <a:ext cx="3124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+mj-lt"/>
              </a:rPr>
              <a:t>Rely on museums / others?</a:t>
            </a:r>
          </a:p>
        </p:txBody>
      </p:sp>
      <p:cxnSp>
        <p:nvCxnSpPr>
          <p:cNvPr id="44" name="Straight Connector 43"/>
          <p:cNvCxnSpPr>
            <a:endCxn id="16" idx="4"/>
          </p:cNvCxnSpPr>
          <p:nvPr/>
        </p:nvCxnSpPr>
        <p:spPr>
          <a:xfrm rot="5400000" flipH="1" flipV="1">
            <a:off x="8076009" y="1828403"/>
            <a:ext cx="305594" cy="1588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rot="5400000" flipH="1" flipV="1">
            <a:off x="7200900" y="2095500"/>
            <a:ext cx="990600" cy="1588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rot="16200000" flipV="1">
            <a:off x="6667500" y="2377982"/>
            <a:ext cx="1470118" cy="22318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rot="5400000" flipH="1" flipV="1">
            <a:off x="6211095" y="2704305"/>
            <a:ext cx="2057399" cy="1588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rot="16200000" flipV="1">
            <a:off x="5791201" y="2819400"/>
            <a:ext cx="2438401" cy="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endCxn id="14" idx="4"/>
          </p:cNvCxnSpPr>
          <p:nvPr/>
        </p:nvCxnSpPr>
        <p:spPr>
          <a:xfrm rot="16200000" flipV="1">
            <a:off x="5067300" y="3009900"/>
            <a:ext cx="2667002" cy="2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>
            <a:endCxn id="13" idx="5"/>
          </p:cNvCxnSpPr>
          <p:nvPr/>
        </p:nvCxnSpPr>
        <p:spPr>
          <a:xfrm rot="16200000" flipV="1">
            <a:off x="4016282" y="3178082"/>
            <a:ext cx="3070320" cy="2232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 rot="16200000" flipV="1">
            <a:off x="2949482" y="3330482"/>
            <a:ext cx="3397438" cy="44638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>
            <a:endCxn id="9" idx="3"/>
          </p:cNvCxnSpPr>
          <p:nvPr/>
        </p:nvCxnSpPr>
        <p:spPr>
          <a:xfrm rot="16200000" flipV="1">
            <a:off x="800100" y="3543300"/>
            <a:ext cx="3832318" cy="53882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 rot="16200000" flipV="1">
            <a:off x="15782" y="3641818"/>
            <a:ext cx="4105556" cy="2232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>
            <a:endCxn id="8" idx="4"/>
          </p:cNvCxnSpPr>
          <p:nvPr/>
        </p:nvCxnSpPr>
        <p:spPr>
          <a:xfrm rot="16200000" flipV="1">
            <a:off x="-327118" y="3832318"/>
            <a:ext cx="4334156" cy="2232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 rot="16200000" flipV="1">
            <a:off x="-784318" y="3908518"/>
            <a:ext cx="4638956" cy="2232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 rot="16200000" flipV="1">
            <a:off x="-1203418" y="4022818"/>
            <a:ext cx="4867556" cy="2232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rot="16200000" flipV="1">
            <a:off x="1905000" y="3429000"/>
            <a:ext cx="3581400" cy="7620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/>
          <p:cNvSpPr txBox="1"/>
          <p:nvPr/>
        </p:nvSpPr>
        <p:spPr>
          <a:xfrm>
            <a:off x="3581400" y="5181600"/>
            <a:ext cx="3124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+mj-lt"/>
              </a:rPr>
              <a:t>Only frog DNA?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3429000" y="2438400"/>
            <a:ext cx="2286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+mj-lt"/>
              </a:rPr>
              <a:t>Job done.</a:t>
            </a:r>
          </a:p>
          <a:p>
            <a:r>
              <a:rPr lang="en-US" sz="3200" dirty="0">
                <a:solidFill>
                  <a:schemeClr val="bg1"/>
                </a:solidFill>
                <a:latin typeface="+mj-lt"/>
              </a:rPr>
              <a:t>Rest easy?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3" grpId="0"/>
      <p:bldP spid="24" grpId="0"/>
      <p:bldP spid="25" grpId="0"/>
      <p:bldP spid="26" grpId="0"/>
      <p:bldP spid="36" grpId="0"/>
      <p:bldP spid="37" grpId="0"/>
      <p:bldP spid="38" grpId="0"/>
      <p:bldP spid="39" grpId="0"/>
      <p:bldP spid="40" grpId="0"/>
      <p:bldP spid="41" grpId="0"/>
      <p:bldP spid="42" grpId="0"/>
      <p:bldP spid="80" grpId="0"/>
      <p:bldP spid="80" grpId="1"/>
      <p:bldP spid="81" grpId="0" build="allAtOnce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914400" y="1598612"/>
            <a:ext cx="7315200" cy="1588"/>
          </a:xfrm>
          <a:prstGeom prst="line">
            <a:avLst/>
          </a:prstGeom>
          <a:ln w="3175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/>
          <p:nvPr/>
        </p:nvSpPr>
        <p:spPr>
          <a:xfrm>
            <a:off x="838200" y="1524000"/>
            <a:ext cx="152400" cy="1524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8" name="Oval 7"/>
          <p:cNvSpPr/>
          <p:nvPr/>
        </p:nvSpPr>
        <p:spPr>
          <a:xfrm>
            <a:off x="1752600" y="1524000"/>
            <a:ext cx="152400" cy="1524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9" name="Oval 8"/>
          <p:cNvSpPr/>
          <p:nvPr/>
        </p:nvSpPr>
        <p:spPr>
          <a:xfrm>
            <a:off x="2667000" y="1524000"/>
            <a:ext cx="152400" cy="1524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0" name="Oval 9"/>
          <p:cNvSpPr/>
          <p:nvPr/>
        </p:nvSpPr>
        <p:spPr>
          <a:xfrm>
            <a:off x="3581400" y="1524000"/>
            <a:ext cx="152400" cy="1524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1" name="Oval 10"/>
          <p:cNvSpPr/>
          <p:nvPr/>
        </p:nvSpPr>
        <p:spPr>
          <a:xfrm>
            <a:off x="4495800" y="1524000"/>
            <a:ext cx="152400" cy="1524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3" name="Oval 12"/>
          <p:cNvSpPr/>
          <p:nvPr/>
        </p:nvSpPr>
        <p:spPr>
          <a:xfrm>
            <a:off x="5410200" y="1524000"/>
            <a:ext cx="152400" cy="1524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4" name="Oval 13"/>
          <p:cNvSpPr/>
          <p:nvPr/>
        </p:nvSpPr>
        <p:spPr>
          <a:xfrm>
            <a:off x="6324600" y="1524000"/>
            <a:ext cx="152400" cy="1524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5" name="Oval 14"/>
          <p:cNvSpPr/>
          <p:nvPr/>
        </p:nvSpPr>
        <p:spPr>
          <a:xfrm>
            <a:off x="7239000" y="1524000"/>
            <a:ext cx="152400" cy="1524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6" name="Oval 15"/>
          <p:cNvSpPr/>
          <p:nvPr/>
        </p:nvSpPr>
        <p:spPr>
          <a:xfrm>
            <a:off x="8153400" y="1524000"/>
            <a:ext cx="152400" cy="1524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7" name="TextBox 26"/>
          <p:cNvSpPr txBox="1"/>
          <p:nvPr/>
        </p:nvSpPr>
        <p:spPr>
          <a:xfrm rot="18000000">
            <a:off x="461611" y="505337"/>
            <a:ext cx="1556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+mj-lt"/>
              </a:rPr>
              <a:t>Question</a:t>
            </a:r>
          </a:p>
        </p:txBody>
      </p:sp>
      <p:sp>
        <p:nvSpPr>
          <p:cNvPr id="28" name="TextBox 27"/>
          <p:cNvSpPr txBox="1"/>
          <p:nvPr/>
        </p:nvSpPr>
        <p:spPr>
          <a:xfrm rot="18000000">
            <a:off x="1451529" y="636135"/>
            <a:ext cx="1254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+mj-lt"/>
              </a:rPr>
              <a:t>Design</a:t>
            </a:r>
          </a:p>
        </p:txBody>
      </p:sp>
      <p:sp>
        <p:nvSpPr>
          <p:cNvPr id="29" name="TextBox 28"/>
          <p:cNvSpPr txBox="1"/>
          <p:nvPr/>
        </p:nvSpPr>
        <p:spPr>
          <a:xfrm rot="18000000">
            <a:off x="2400938" y="625107"/>
            <a:ext cx="12693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+mj-lt"/>
              </a:rPr>
              <a:t>Collect</a:t>
            </a:r>
          </a:p>
        </p:txBody>
      </p:sp>
      <p:sp>
        <p:nvSpPr>
          <p:cNvPr id="30" name="TextBox 29"/>
          <p:cNvSpPr txBox="1"/>
          <p:nvPr/>
        </p:nvSpPr>
        <p:spPr>
          <a:xfrm rot="18000000">
            <a:off x="3289414" y="599764"/>
            <a:ext cx="13453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+mj-lt"/>
              </a:rPr>
              <a:t>Extract</a:t>
            </a:r>
          </a:p>
        </p:txBody>
      </p:sp>
      <p:sp>
        <p:nvSpPr>
          <p:cNvPr id="31" name="TextBox 30"/>
          <p:cNvSpPr txBox="1"/>
          <p:nvPr/>
        </p:nvSpPr>
        <p:spPr>
          <a:xfrm rot="18000000">
            <a:off x="4217193" y="673975"/>
            <a:ext cx="11445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+mj-lt"/>
              </a:rPr>
              <a:t>Enrich</a:t>
            </a:r>
          </a:p>
        </p:txBody>
      </p:sp>
      <p:sp>
        <p:nvSpPr>
          <p:cNvPr id="32" name="TextBox 31"/>
          <p:cNvSpPr txBox="1"/>
          <p:nvPr/>
        </p:nvSpPr>
        <p:spPr>
          <a:xfrm rot="18000000">
            <a:off x="5017771" y="489569"/>
            <a:ext cx="15998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+mj-lt"/>
              </a:rPr>
              <a:t>Sequence</a:t>
            </a:r>
          </a:p>
        </p:txBody>
      </p:sp>
      <p:sp>
        <p:nvSpPr>
          <p:cNvPr id="33" name="TextBox 32"/>
          <p:cNvSpPr txBox="1"/>
          <p:nvPr/>
        </p:nvSpPr>
        <p:spPr>
          <a:xfrm rot="18000000">
            <a:off x="6060203" y="736003"/>
            <a:ext cx="10307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+mj-lt"/>
              </a:rPr>
              <a:t>Align</a:t>
            </a:r>
          </a:p>
        </p:txBody>
      </p:sp>
      <p:sp>
        <p:nvSpPr>
          <p:cNvPr id="34" name="TextBox 33"/>
          <p:cNvSpPr txBox="1"/>
          <p:nvPr/>
        </p:nvSpPr>
        <p:spPr>
          <a:xfrm rot="18000000">
            <a:off x="6863645" y="543331"/>
            <a:ext cx="14745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+mj-lt"/>
              </a:rPr>
              <a:t>Estimate</a:t>
            </a:r>
          </a:p>
        </p:txBody>
      </p:sp>
      <p:sp>
        <p:nvSpPr>
          <p:cNvPr id="35" name="TextBox 34"/>
          <p:cNvSpPr txBox="1"/>
          <p:nvPr/>
        </p:nvSpPr>
        <p:spPr>
          <a:xfrm rot="18000000">
            <a:off x="7843565" y="632140"/>
            <a:ext cx="12694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+mj-lt"/>
              </a:rPr>
              <a:t>Employ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676400" y="5943600"/>
            <a:ext cx="3124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+mj-lt"/>
              </a:rPr>
              <a:t>Number of genes?</a:t>
            </a:r>
          </a:p>
        </p:txBody>
      </p:sp>
      <p:cxnSp>
        <p:nvCxnSpPr>
          <p:cNvPr id="70" name="Straight Connector 69"/>
          <p:cNvCxnSpPr>
            <a:endCxn id="8" idx="4"/>
          </p:cNvCxnSpPr>
          <p:nvPr/>
        </p:nvCxnSpPr>
        <p:spPr>
          <a:xfrm rot="16200000" flipV="1">
            <a:off x="-327118" y="3832318"/>
            <a:ext cx="4334156" cy="2232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09799" y="1905000"/>
            <a:ext cx="6820223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133600" y="1905000"/>
            <a:ext cx="5410200" cy="40797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CD5A8EE-92E5-6E44-8F82-A76D05411A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150130"/>
            <a:ext cx="6172200" cy="6631670"/>
          </a:xfrm>
        </p:spPr>
      </p:pic>
    </p:spTree>
    <p:extLst>
      <p:ext uri="{BB962C8B-B14F-4D97-AF65-F5344CB8AC3E}">
        <p14:creationId xmlns:p14="http://schemas.microsoft.com/office/powerpoint/2010/main" val="176282272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14D785A-43A8-054E-A49B-729F5A702C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76200"/>
            <a:ext cx="5334000" cy="6546938"/>
          </a:xfrm>
        </p:spPr>
      </p:pic>
    </p:spTree>
    <p:extLst>
      <p:ext uri="{BB962C8B-B14F-4D97-AF65-F5344CB8AC3E}">
        <p14:creationId xmlns:p14="http://schemas.microsoft.com/office/powerpoint/2010/main" val="363192292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29D3105-782B-464B-8406-028F819111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5267" y="228600"/>
            <a:ext cx="5579933" cy="6248400"/>
          </a:xfrm>
        </p:spPr>
      </p:pic>
    </p:spTree>
    <p:extLst>
      <p:ext uri="{BB962C8B-B14F-4D97-AF65-F5344CB8AC3E}">
        <p14:creationId xmlns:p14="http://schemas.microsoft.com/office/powerpoint/2010/main" val="37346497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914400" y="1598612"/>
            <a:ext cx="7315200" cy="1588"/>
          </a:xfrm>
          <a:prstGeom prst="line">
            <a:avLst/>
          </a:prstGeom>
          <a:ln w="31750" cap="rnd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/>
          <p:nvPr/>
        </p:nvSpPr>
        <p:spPr>
          <a:xfrm>
            <a:off x="838200" y="1524000"/>
            <a:ext cx="152400" cy="152400"/>
          </a:xfrm>
          <a:prstGeom prst="ellipse">
            <a:avLst/>
          </a:prstGeom>
          <a:solidFill>
            <a:srgbClr val="FFFF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9" name="Oval 8"/>
          <p:cNvSpPr/>
          <p:nvPr/>
        </p:nvSpPr>
        <p:spPr>
          <a:xfrm>
            <a:off x="2667000" y="1524000"/>
            <a:ext cx="152400" cy="152400"/>
          </a:xfrm>
          <a:prstGeom prst="ellips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0" name="Oval 9"/>
          <p:cNvSpPr/>
          <p:nvPr/>
        </p:nvSpPr>
        <p:spPr>
          <a:xfrm>
            <a:off x="3581400" y="1524000"/>
            <a:ext cx="152400" cy="152400"/>
          </a:xfrm>
          <a:prstGeom prst="ellips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1" name="Oval 10"/>
          <p:cNvSpPr/>
          <p:nvPr/>
        </p:nvSpPr>
        <p:spPr>
          <a:xfrm>
            <a:off x="4495800" y="1524000"/>
            <a:ext cx="152400" cy="152400"/>
          </a:xfrm>
          <a:prstGeom prst="ellips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3" name="Oval 12"/>
          <p:cNvSpPr/>
          <p:nvPr/>
        </p:nvSpPr>
        <p:spPr>
          <a:xfrm>
            <a:off x="5410200" y="1524000"/>
            <a:ext cx="152400" cy="152400"/>
          </a:xfrm>
          <a:prstGeom prst="ellips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4" name="Oval 13"/>
          <p:cNvSpPr/>
          <p:nvPr/>
        </p:nvSpPr>
        <p:spPr>
          <a:xfrm>
            <a:off x="6324600" y="1524000"/>
            <a:ext cx="152400" cy="152400"/>
          </a:xfrm>
          <a:prstGeom prst="ellips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5" name="Oval 14"/>
          <p:cNvSpPr/>
          <p:nvPr/>
        </p:nvSpPr>
        <p:spPr>
          <a:xfrm>
            <a:off x="7239000" y="1524000"/>
            <a:ext cx="152400" cy="152400"/>
          </a:xfrm>
          <a:prstGeom prst="ellips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6" name="Oval 15"/>
          <p:cNvSpPr/>
          <p:nvPr/>
        </p:nvSpPr>
        <p:spPr>
          <a:xfrm>
            <a:off x="8153400" y="1524000"/>
            <a:ext cx="152400" cy="152400"/>
          </a:xfrm>
          <a:prstGeom prst="ellips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7" name="TextBox 26"/>
          <p:cNvSpPr txBox="1"/>
          <p:nvPr/>
        </p:nvSpPr>
        <p:spPr>
          <a:xfrm rot="18000000">
            <a:off x="461611" y="505337"/>
            <a:ext cx="1556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  <a:latin typeface="+mj-lt"/>
              </a:rPr>
              <a:t>Question</a:t>
            </a:r>
          </a:p>
        </p:txBody>
      </p:sp>
      <p:sp>
        <p:nvSpPr>
          <p:cNvPr id="28" name="TextBox 27"/>
          <p:cNvSpPr txBox="1"/>
          <p:nvPr/>
        </p:nvSpPr>
        <p:spPr>
          <a:xfrm rot="18000000">
            <a:off x="1451529" y="636135"/>
            <a:ext cx="1254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Design</a:t>
            </a:r>
          </a:p>
        </p:txBody>
      </p:sp>
      <p:sp>
        <p:nvSpPr>
          <p:cNvPr id="29" name="TextBox 28"/>
          <p:cNvSpPr txBox="1"/>
          <p:nvPr/>
        </p:nvSpPr>
        <p:spPr>
          <a:xfrm rot="18000000">
            <a:off x="2400938" y="625107"/>
            <a:ext cx="12693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Collect</a:t>
            </a:r>
          </a:p>
        </p:txBody>
      </p:sp>
      <p:sp>
        <p:nvSpPr>
          <p:cNvPr id="30" name="TextBox 29"/>
          <p:cNvSpPr txBox="1"/>
          <p:nvPr/>
        </p:nvSpPr>
        <p:spPr>
          <a:xfrm rot="18000000">
            <a:off x="3289414" y="599764"/>
            <a:ext cx="13453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Extract</a:t>
            </a:r>
          </a:p>
        </p:txBody>
      </p:sp>
      <p:sp>
        <p:nvSpPr>
          <p:cNvPr id="31" name="TextBox 30"/>
          <p:cNvSpPr txBox="1"/>
          <p:nvPr/>
        </p:nvSpPr>
        <p:spPr>
          <a:xfrm rot="18000000">
            <a:off x="4217193" y="673975"/>
            <a:ext cx="11445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Enrich</a:t>
            </a:r>
          </a:p>
        </p:txBody>
      </p:sp>
      <p:sp>
        <p:nvSpPr>
          <p:cNvPr id="32" name="TextBox 31"/>
          <p:cNvSpPr txBox="1"/>
          <p:nvPr/>
        </p:nvSpPr>
        <p:spPr>
          <a:xfrm rot="18000000">
            <a:off x="5017771" y="489569"/>
            <a:ext cx="15998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Sequence</a:t>
            </a:r>
          </a:p>
        </p:txBody>
      </p:sp>
      <p:sp>
        <p:nvSpPr>
          <p:cNvPr id="33" name="TextBox 32"/>
          <p:cNvSpPr txBox="1"/>
          <p:nvPr/>
        </p:nvSpPr>
        <p:spPr>
          <a:xfrm rot="18000000">
            <a:off x="6060203" y="736003"/>
            <a:ext cx="10307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Align</a:t>
            </a:r>
          </a:p>
        </p:txBody>
      </p:sp>
      <p:sp>
        <p:nvSpPr>
          <p:cNvPr id="34" name="TextBox 33"/>
          <p:cNvSpPr txBox="1"/>
          <p:nvPr/>
        </p:nvSpPr>
        <p:spPr>
          <a:xfrm rot="18000000">
            <a:off x="6863645" y="543331"/>
            <a:ext cx="14745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Estimate</a:t>
            </a:r>
          </a:p>
        </p:txBody>
      </p:sp>
      <p:sp>
        <p:nvSpPr>
          <p:cNvPr id="35" name="TextBox 34"/>
          <p:cNvSpPr txBox="1"/>
          <p:nvPr/>
        </p:nvSpPr>
        <p:spPr>
          <a:xfrm rot="18000000">
            <a:off x="7843565" y="632140"/>
            <a:ext cx="12694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Employ</a:t>
            </a:r>
          </a:p>
        </p:txBody>
      </p:sp>
      <p:sp>
        <p:nvSpPr>
          <p:cNvPr id="21" name="Oval 20"/>
          <p:cNvSpPr/>
          <p:nvPr/>
        </p:nvSpPr>
        <p:spPr>
          <a:xfrm>
            <a:off x="1752600" y="1524000"/>
            <a:ext cx="152400" cy="152400"/>
          </a:xfrm>
          <a:prstGeom prst="ellips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2" name="TextBox 21"/>
          <p:cNvSpPr txBox="1"/>
          <p:nvPr/>
        </p:nvSpPr>
        <p:spPr>
          <a:xfrm>
            <a:off x="609600" y="1981200"/>
            <a:ext cx="8534400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+mj-lt"/>
              </a:rPr>
              <a:t>Consider the following when posing a question:  </a:t>
            </a:r>
          </a:p>
          <a:p>
            <a:pPr>
              <a:buFont typeface="Arial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+mj-lt"/>
              </a:rPr>
              <a:t>  What is already “known”?</a:t>
            </a:r>
          </a:p>
          <a:p>
            <a:pPr>
              <a:buFont typeface="Arial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+mj-lt"/>
              </a:rPr>
              <a:t>  Can the question be answered?</a:t>
            </a:r>
          </a:p>
          <a:p>
            <a:pPr>
              <a:buFont typeface="Arial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+mj-lt"/>
              </a:rPr>
              <a:t>  What types of data can be collected?</a:t>
            </a:r>
          </a:p>
          <a:p>
            <a:pPr>
              <a:buFont typeface="Arial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+mj-lt"/>
              </a:rPr>
              <a:t>  What types of analyses are available?</a:t>
            </a:r>
          </a:p>
          <a:p>
            <a:pPr>
              <a:buFont typeface="Arial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+mj-lt"/>
              </a:rPr>
              <a:t>  What assumptions do the analysis methods make?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914400" y="1598612"/>
            <a:ext cx="7315200" cy="1588"/>
          </a:xfrm>
          <a:prstGeom prst="line">
            <a:avLst/>
          </a:prstGeom>
          <a:ln w="3175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/>
          <p:nvPr/>
        </p:nvSpPr>
        <p:spPr>
          <a:xfrm>
            <a:off x="838200" y="1524000"/>
            <a:ext cx="152400" cy="1524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8" name="Oval 7"/>
          <p:cNvSpPr/>
          <p:nvPr/>
        </p:nvSpPr>
        <p:spPr>
          <a:xfrm>
            <a:off x="1752600" y="1524000"/>
            <a:ext cx="152400" cy="1524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9" name="Oval 8"/>
          <p:cNvSpPr/>
          <p:nvPr/>
        </p:nvSpPr>
        <p:spPr>
          <a:xfrm>
            <a:off x="2667000" y="1524000"/>
            <a:ext cx="152400" cy="1524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0" name="Oval 9"/>
          <p:cNvSpPr/>
          <p:nvPr/>
        </p:nvSpPr>
        <p:spPr>
          <a:xfrm>
            <a:off x="3581400" y="1524000"/>
            <a:ext cx="152400" cy="1524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1" name="Oval 10"/>
          <p:cNvSpPr/>
          <p:nvPr/>
        </p:nvSpPr>
        <p:spPr>
          <a:xfrm>
            <a:off x="4495800" y="1524000"/>
            <a:ext cx="152400" cy="1524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3" name="Oval 12"/>
          <p:cNvSpPr/>
          <p:nvPr/>
        </p:nvSpPr>
        <p:spPr>
          <a:xfrm>
            <a:off x="5410200" y="1524000"/>
            <a:ext cx="152400" cy="1524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4" name="Oval 13"/>
          <p:cNvSpPr/>
          <p:nvPr/>
        </p:nvSpPr>
        <p:spPr>
          <a:xfrm>
            <a:off x="6324600" y="1524000"/>
            <a:ext cx="152400" cy="1524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5" name="Oval 14"/>
          <p:cNvSpPr/>
          <p:nvPr/>
        </p:nvSpPr>
        <p:spPr>
          <a:xfrm>
            <a:off x="7239000" y="1524000"/>
            <a:ext cx="152400" cy="1524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6" name="Oval 15"/>
          <p:cNvSpPr/>
          <p:nvPr/>
        </p:nvSpPr>
        <p:spPr>
          <a:xfrm>
            <a:off x="8153400" y="1524000"/>
            <a:ext cx="152400" cy="1524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7" name="TextBox 26"/>
          <p:cNvSpPr txBox="1"/>
          <p:nvPr/>
        </p:nvSpPr>
        <p:spPr>
          <a:xfrm rot="18000000">
            <a:off x="461611" y="505337"/>
            <a:ext cx="1556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+mj-lt"/>
              </a:rPr>
              <a:t>Question</a:t>
            </a:r>
          </a:p>
        </p:txBody>
      </p:sp>
      <p:sp>
        <p:nvSpPr>
          <p:cNvPr id="28" name="TextBox 27"/>
          <p:cNvSpPr txBox="1"/>
          <p:nvPr/>
        </p:nvSpPr>
        <p:spPr>
          <a:xfrm rot="18000000">
            <a:off x="1451529" y="636135"/>
            <a:ext cx="1254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+mj-lt"/>
              </a:rPr>
              <a:t>Design</a:t>
            </a:r>
          </a:p>
        </p:txBody>
      </p:sp>
      <p:sp>
        <p:nvSpPr>
          <p:cNvPr id="29" name="TextBox 28"/>
          <p:cNvSpPr txBox="1"/>
          <p:nvPr/>
        </p:nvSpPr>
        <p:spPr>
          <a:xfrm rot="18000000">
            <a:off x="2400938" y="625107"/>
            <a:ext cx="12693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+mj-lt"/>
              </a:rPr>
              <a:t>Collect</a:t>
            </a:r>
          </a:p>
        </p:txBody>
      </p:sp>
      <p:sp>
        <p:nvSpPr>
          <p:cNvPr id="30" name="TextBox 29"/>
          <p:cNvSpPr txBox="1"/>
          <p:nvPr/>
        </p:nvSpPr>
        <p:spPr>
          <a:xfrm rot="18000000">
            <a:off x="3289414" y="599764"/>
            <a:ext cx="13453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+mj-lt"/>
              </a:rPr>
              <a:t>Extract</a:t>
            </a:r>
          </a:p>
        </p:txBody>
      </p:sp>
      <p:sp>
        <p:nvSpPr>
          <p:cNvPr id="31" name="TextBox 30"/>
          <p:cNvSpPr txBox="1"/>
          <p:nvPr/>
        </p:nvSpPr>
        <p:spPr>
          <a:xfrm rot="18000000">
            <a:off x="4217193" y="673975"/>
            <a:ext cx="11445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+mj-lt"/>
              </a:rPr>
              <a:t>Enrich</a:t>
            </a:r>
          </a:p>
        </p:txBody>
      </p:sp>
      <p:sp>
        <p:nvSpPr>
          <p:cNvPr id="32" name="TextBox 31"/>
          <p:cNvSpPr txBox="1"/>
          <p:nvPr/>
        </p:nvSpPr>
        <p:spPr>
          <a:xfrm rot="18000000">
            <a:off x="5017771" y="489569"/>
            <a:ext cx="15998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+mj-lt"/>
              </a:rPr>
              <a:t>Sequence</a:t>
            </a:r>
          </a:p>
        </p:txBody>
      </p:sp>
      <p:sp>
        <p:nvSpPr>
          <p:cNvPr id="33" name="TextBox 32"/>
          <p:cNvSpPr txBox="1"/>
          <p:nvPr/>
        </p:nvSpPr>
        <p:spPr>
          <a:xfrm rot="18000000">
            <a:off x="6060203" y="736003"/>
            <a:ext cx="10307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+mj-lt"/>
              </a:rPr>
              <a:t>Align</a:t>
            </a:r>
          </a:p>
        </p:txBody>
      </p:sp>
      <p:sp>
        <p:nvSpPr>
          <p:cNvPr id="34" name="TextBox 33"/>
          <p:cNvSpPr txBox="1"/>
          <p:nvPr/>
        </p:nvSpPr>
        <p:spPr>
          <a:xfrm rot="18000000">
            <a:off x="6863645" y="543331"/>
            <a:ext cx="14745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+mj-lt"/>
              </a:rPr>
              <a:t>Estimate</a:t>
            </a:r>
          </a:p>
        </p:txBody>
      </p:sp>
      <p:sp>
        <p:nvSpPr>
          <p:cNvPr id="35" name="TextBox 34"/>
          <p:cNvSpPr txBox="1"/>
          <p:nvPr/>
        </p:nvSpPr>
        <p:spPr>
          <a:xfrm rot="18000000">
            <a:off x="7843565" y="632140"/>
            <a:ext cx="12694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+mj-lt"/>
              </a:rPr>
              <a:t>Employ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086600" y="3657600"/>
            <a:ext cx="3124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+mj-lt"/>
              </a:rPr>
              <a:t>Model of evolution?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239000" y="3087469"/>
            <a:ext cx="1295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+mj-lt"/>
              </a:rPr>
              <a:t>Method of</a:t>
            </a:r>
          </a:p>
          <a:p>
            <a:r>
              <a:rPr lang="en-US" dirty="0">
                <a:solidFill>
                  <a:schemeClr val="bg1"/>
                </a:solidFill>
                <a:latin typeface="+mj-lt"/>
              </a:rPr>
              <a:t>estimation?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543800" y="2514600"/>
            <a:ext cx="1447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+mj-lt"/>
              </a:rPr>
              <a:t>Measure of</a:t>
            </a:r>
          </a:p>
          <a:p>
            <a:r>
              <a:rPr lang="en-US" dirty="0">
                <a:solidFill>
                  <a:schemeClr val="bg1"/>
                </a:solidFill>
                <a:latin typeface="+mj-lt"/>
              </a:rPr>
              <a:t>uncertainty?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495800" y="4953000"/>
            <a:ext cx="3124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+mj-lt"/>
              </a:rPr>
              <a:t>Method of enrichment?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410200" y="4648200"/>
            <a:ext cx="3124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+mj-lt"/>
              </a:rPr>
              <a:t>Method of sequencing?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696200" y="1905000"/>
            <a:ext cx="160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+mj-lt"/>
              </a:rPr>
              <a:t>Downstream</a:t>
            </a:r>
          </a:p>
          <a:p>
            <a:r>
              <a:rPr lang="en-US" dirty="0">
                <a:solidFill>
                  <a:schemeClr val="bg1"/>
                </a:solidFill>
                <a:latin typeface="+mj-lt"/>
              </a:rPr>
              <a:t>assumptions?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066800" y="6400800"/>
            <a:ext cx="3124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+mj-lt"/>
              </a:rPr>
              <a:t>Number of individuals?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371600" y="6172200"/>
            <a:ext cx="3124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+mj-lt"/>
              </a:rPr>
              <a:t>Locations of individuals?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676400" y="5943600"/>
            <a:ext cx="3124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+mj-lt"/>
              </a:rPr>
              <a:t>Number of genes?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1981200" y="5638800"/>
            <a:ext cx="3124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+mj-lt"/>
              </a:rPr>
              <a:t>Types of genes?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6248400" y="4267200"/>
            <a:ext cx="3124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+mj-lt"/>
              </a:rPr>
              <a:t>Method of alignment?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6858000" y="3962400"/>
            <a:ext cx="3124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+mj-lt"/>
              </a:rPr>
              <a:t>Remove missing data?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2514600" y="5410200"/>
            <a:ext cx="3124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+mj-lt"/>
              </a:rPr>
              <a:t>Rely on museums / others?</a:t>
            </a:r>
          </a:p>
        </p:txBody>
      </p:sp>
      <p:cxnSp>
        <p:nvCxnSpPr>
          <p:cNvPr id="44" name="Straight Connector 43"/>
          <p:cNvCxnSpPr>
            <a:endCxn id="16" idx="4"/>
          </p:cNvCxnSpPr>
          <p:nvPr/>
        </p:nvCxnSpPr>
        <p:spPr>
          <a:xfrm rot="5400000" flipH="1" flipV="1">
            <a:off x="8076009" y="1828403"/>
            <a:ext cx="305594" cy="1588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rot="5400000" flipH="1" flipV="1">
            <a:off x="7200900" y="2095500"/>
            <a:ext cx="990600" cy="1588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rot="16200000" flipV="1">
            <a:off x="6667500" y="2377982"/>
            <a:ext cx="1470118" cy="22318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rot="5400000" flipH="1" flipV="1">
            <a:off x="6211095" y="2704305"/>
            <a:ext cx="2057399" cy="1588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rot="16200000" flipV="1">
            <a:off x="5791201" y="2819400"/>
            <a:ext cx="2438401" cy="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endCxn id="14" idx="4"/>
          </p:cNvCxnSpPr>
          <p:nvPr/>
        </p:nvCxnSpPr>
        <p:spPr>
          <a:xfrm rot="16200000" flipV="1">
            <a:off x="5067300" y="3009900"/>
            <a:ext cx="2667002" cy="2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>
            <a:endCxn id="13" idx="5"/>
          </p:cNvCxnSpPr>
          <p:nvPr/>
        </p:nvCxnSpPr>
        <p:spPr>
          <a:xfrm rot="16200000" flipV="1">
            <a:off x="4016282" y="3178082"/>
            <a:ext cx="3070320" cy="2232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 rot="16200000" flipV="1">
            <a:off x="2949482" y="3330482"/>
            <a:ext cx="3397438" cy="44638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>
            <a:endCxn id="9" idx="3"/>
          </p:cNvCxnSpPr>
          <p:nvPr/>
        </p:nvCxnSpPr>
        <p:spPr>
          <a:xfrm rot="16200000" flipV="1">
            <a:off x="876300" y="3467100"/>
            <a:ext cx="3648356" cy="2232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 rot="16200000" flipV="1">
            <a:off x="15782" y="3641818"/>
            <a:ext cx="4105556" cy="2232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>
            <a:endCxn id="8" idx="4"/>
          </p:cNvCxnSpPr>
          <p:nvPr/>
        </p:nvCxnSpPr>
        <p:spPr>
          <a:xfrm rot="16200000" flipV="1">
            <a:off x="-327118" y="3832318"/>
            <a:ext cx="4334156" cy="2232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 rot="16200000" flipV="1">
            <a:off x="-784318" y="3908518"/>
            <a:ext cx="4638956" cy="2232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 rot="16200000" flipV="1">
            <a:off x="-1203418" y="4022818"/>
            <a:ext cx="4867556" cy="2232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rot="16200000" flipV="1">
            <a:off x="1905000" y="3429000"/>
            <a:ext cx="3581400" cy="7620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/>
          <p:cNvSpPr txBox="1"/>
          <p:nvPr/>
        </p:nvSpPr>
        <p:spPr>
          <a:xfrm>
            <a:off x="3581400" y="5181600"/>
            <a:ext cx="3124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+mj-lt"/>
              </a:rPr>
              <a:t>Only frog DNA?</a:t>
            </a:r>
          </a:p>
        </p:txBody>
      </p:sp>
      <p:grpSp>
        <p:nvGrpSpPr>
          <p:cNvPr id="50" name="Group 49"/>
          <p:cNvGrpSpPr/>
          <p:nvPr/>
        </p:nvGrpSpPr>
        <p:grpSpPr>
          <a:xfrm>
            <a:off x="5333206" y="1828800"/>
            <a:ext cx="3050382" cy="305594"/>
            <a:chOff x="5333206" y="1828800"/>
            <a:chExt cx="3050382" cy="305594"/>
          </a:xfrm>
        </p:grpSpPr>
        <p:cxnSp>
          <p:nvCxnSpPr>
            <p:cNvPr id="51" name="Straight Connector 50"/>
            <p:cNvCxnSpPr/>
            <p:nvPr/>
          </p:nvCxnSpPr>
          <p:spPr>
            <a:xfrm rot="5400000">
              <a:off x="5181600" y="1981200"/>
              <a:ext cx="304800" cy="1588"/>
            </a:xfrm>
            <a:prstGeom prst="line">
              <a:avLst/>
            </a:prstGeom>
            <a:ln w="34925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 rot="5400000">
              <a:off x="8230394" y="1980406"/>
              <a:ext cx="304800" cy="1588"/>
            </a:xfrm>
            <a:prstGeom prst="line">
              <a:avLst/>
            </a:prstGeom>
            <a:ln w="34925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 rot="10800000" flipV="1">
              <a:off x="5334000" y="2133600"/>
              <a:ext cx="3048000" cy="794"/>
            </a:xfrm>
            <a:prstGeom prst="line">
              <a:avLst/>
            </a:prstGeom>
            <a:ln w="34925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TextBox 54"/>
          <p:cNvSpPr txBox="1"/>
          <p:nvPr/>
        </p:nvSpPr>
        <p:spPr>
          <a:xfrm>
            <a:off x="5334000" y="2143780"/>
            <a:ext cx="3048000" cy="52322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  <a:latin typeface="+mj-lt"/>
              </a:rPr>
              <a:t>Bioinformatics</a:t>
            </a:r>
            <a:endParaRPr lang="en-US" dirty="0">
              <a:solidFill>
                <a:srgbClr val="FFFF00"/>
              </a:solidFill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5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914400" y="1598612"/>
            <a:ext cx="7315200" cy="1588"/>
          </a:xfrm>
          <a:prstGeom prst="line">
            <a:avLst/>
          </a:prstGeom>
          <a:ln w="31750" cap="rnd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/>
          <p:nvPr/>
        </p:nvSpPr>
        <p:spPr>
          <a:xfrm>
            <a:off x="838200" y="1524000"/>
            <a:ext cx="152400" cy="152400"/>
          </a:xfrm>
          <a:prstGeom prst="ellipse">
            <a:avLst/>
          </a:prstGeom>
          <a:solidFill>
            <a:srgbClr val="FFFF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9" name="Oval 8"/>
          <p:cNvSpPr/>
          <p:nvPr/>
        </p:nvSpPr>
        <p:spPr>
          <a:xfrm>
            <a:off x="2667000" y="1524000"/>
            <a:ext cx="152400" cy="152400"/>
          </a:xfrm>
          <a:prstGeom prst="ellips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0" name="Oval 9"/>
          <p:cNvSpPr/>
          <p:nvPr/>
        </p:nvSpPr>
        <p:spPr>
          <a:xfrm>
            <a:off x="3581400" y="1524000"/>
            <a:ext cx="152400" cy="152400"/>
          </a:xfrm>
          <a:prstGeom prst="ellips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1" name="Oval 10"/>
          <p:cNvSpPr/>
          <p:nvPr/>
        </p:nvSpPr>
        <p:spPr>
          <a:xfrm>
            <a:off x="4495800" y="1524000"/>
            <a:ext cx="152400" cy="152400"/>
          </a:xfrm>
          <a:prstGeom prst="ellips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3" name="Oval 12"/>
          <p:cNvSpPr/>
          <p:nvPr/>
        </p:nvSpPr>
        <p:spPr>
          <a:xfrm>
            <a:off x="5410200" y="1524000"/>
            <a:ext cx="152400" cy="152400"/>
          </a:xfrm>
          <a:prstGeom prst="ellips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4" name="Oval 13"/>
          <p:cNvSpPr/>
          <p:nvPr/>
        </p:nvSpPr>
        <p:spPr>
          <a:xfrm>
            <a:off x="6324600" y="1524000"/>
            <a:ext cx="152400" cy="152400"/>
          </a:xfrm>
          <a:prstGeom prst="ellips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5" name="Oval 14"/>
          <p:cNvSpPr/>
          <p:nvPr/>
        </p:nvSpPr>
        <p:spPr>
          <a:xfrm>
            <a:off x="7239000" y="1524000"/>
            <a:ext cx="152400" cy="152400"/>
          </a:xfrm>
          <a:prstGeom prst="ellips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6" name="Oval 15"/>
          <p:cNvSpPr/>
          <p:nvPr/>
        </p:nvSpPr>
        <p:spPr>
          <a:xfrm>
            <a:off x="8153400" y="1524000"/>
            <a:ext cx="152400" cy="152400"/>
          </a:xfrm>
          <a:prstGeom prst="ellips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7" name="TextBox 26"/>
          <p:cNvSpPr txBox="1"/>
          <p:nvPr/>
        </p:nvSpPr>
        <p:spPr>
          <a:xfrm rot="18000000">
            <a:off x="461611" y="505337"/>
            <a:ext cx="1556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  <a:latin typeface="+mj-lt"/>
              </a:rPr>
              <a:t>Question</a:t>
            </a:r>
          </a:p>
        </p:txBody>
      </p:sp>
      <p:sp>
        <p:nvSpPr>
          <p:cNvPr id="28" name="TextBox 27"/>
          <p:cNvSpPr txBox="1"/>
          <p:nvPr/>
        </p:nvSpPr>
        <p:spPr>
          <a:xfrm rot="18000000">
            <a:off x="1451529" y="636135"/>
            <a:ext cx="1254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Design</a:t>
            </a:r>
          </a:p>
        </p:txBody>
      </p:sp>
      <p:sp>
        <p:nvSpPr>
          <p:cNvPr id="29" name="TextBox 28"/>
          <p:cNvSpPr txBox="1"/>
          <p:nvPr/>
        </p:nvSpPr>
        <p:spPr>
          <a:xfrm rot="18000000">
            <a:off x="2400938" y="625107"/>
            <a:ext cx="12693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Collect</a:t>
            </a:r>
          </a:p>
        </p:txBody>
      </p:sp>
      <p:sp>
        <p:nvSpPr>
          <p:cNvPr id="30" name="TextBox 29"/>
          <p:cNvSpPr txBox="1"/>
          <p:nvPr/>
        </p:nvSpPr>
        <p:spPr>
          <a:xfrm rot="18000000">
            <a:off x="3289414" y="599764"/>
            <a:ext cx="13453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Extract</a:t>
            </a:r>
          </a:p>
        </p:txBody>
      </p:sp>
      <p:sp>
        <p:nvSpPr>
          <p:cNvPr id="31" name="TextBox 30"/>
          <p:cNvSpPr txBox="1"/>
          <p:nvPr/>
        </p:nvSpPr>
        <p:spPr>
          <a:xfrm rot="18000000">
            <a:off x="4217193" y="673975"/>
            <a:ext cx="11445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Enrich</a:t>
            </a:r>
          </a:p>
        </p:txBody>
      </p:sp>
      <p:sp>
        <p:nvSpPr>
          <p:cNvPr id="32" name="TextBox 31"/>
          <p:cNvSpPr txBox="1"/>
          <p:nvPr/>
        </p:nvSpPr>
        <p:spPr>
          <a:xfrm rot="18000000">
            <a:off x="5017771" y="489569"/>
            <a:ext cx="15998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Sequence</a:t>
            </a:r>
          </a:p>
        </p:txBody>
      </p:sp>
      <p:sp>
        <p:nvSpPr>
          <p:cNvPr id="33" name="TextBox 32"/>
          <p:cNvSpPr txBox="1"/>
          <p:nvPr/>
        </p:nvSpPr>
        <p:spPr>
          <a:xfrm rot="18000000">
            <a:off x="6060203" y="736003"/>
            <a:ext cx="10307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Align</a:t>
            </a:r>
          </a:p>
        </p:txBody>
      </p:sp>
      <p:sp>
        <p:nvSpPr>
          <p:cNvPr id="34" name="TextBox 33"/>
          <p:cNvSpPr txBox="1"/>
          <p:nvPr/>
        </p:nvSpPr>
        <p:spPr>
          <a:xfrm rot="18000000">
            <a:off x="6863645" y="543331"/>
            <a:ext cx="14745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Estimate</a:t>
            </a:r>
          </a:p>
        </p:txBody>
      </p:sp>
      <p:sp>
        <p:nvSpPr>
          <p:cNvPr id="35" name="TextBox 34"/>
          <p:cNvSpPr txBox="1"/>
          <p:nvPr/>
        </p:nvSpPr>
        <p:spPr>
          <a:xfrm rot="18000000">
            <a:off x="7843565" y="632140"/>
            <a:ext cx="12694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Employ</a:t>
            </a:r>
          </a:p>
        </p:txBody>
      </p:sp>
      <p:sp>
        <p:nvSpPr>
          <p:cNvPr id="21" name="Oval 20"/>
          <p:cNvSpPr/>
          <p:nvPr/>
        </p:nvSpPr>
        <p:spPr>
          <a:xfrm>
            <a:off x="1752600" y="1524000"/>
            <a:ext cx="152400" cy="152400"/>
          </a:xfrm>
          <a:prstGeom prst="ellips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pic>
        <p:nvPicPr>
          <p:cNvPr id="22" name="Picture 2" descr="Pornata"/>
          <p:cNvPicPr>
            <a:picLocks noChangeAspect="1" noChangeArrowheads="1"/>
          </p:cNvPicPr>
          <p:nvPr/>
        </p:nvPicPr>
        <p:blipFill>
          <a:blip r:embed="rId2"/>
          <a:srcRect l="11996" t="4916"/>
          <a:stretch>
            <a:fillRect/>
          </a:stretch>
        </p:blipFill>
        <p:spPr bwMode="auto">
          <a:xfrm>
            <a:off x="1447800" y="5234818"/>
            <a:ext cx="1981200" cy="140769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23" name="Picture 3" descr="Pocularis"/>
          <p:cNvPicPr>
            <a:picLocks noChangeAspect="1" noChangeArrowheads="1"/>
          </p:cNvPicPr>
          <p:nvPr/>
        </p:nvPicPr>
        <p:blipFill>
          <a:blip r:embed="rId3"/>
          <a:srcRect l="5405"/>
          <a:stretch>
            <a:fillRect/>
          </a:stretch>
        </p:blipFill>
        <p:spPr bwMode="auto">
          <a:xfrm>
            <a:off x="1447800" y="3003248"/>
            <a:ext cx="1714500" cy="119198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25" name="Picture 5" descr="Pcrucifer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 rot="16200000">
            <a:off x="6129766" y="3624162"/>
            <a:ext cx="1304067" cy="1981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26" name="Picture 6" descr="PferiarumECM399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429000" y="5219510"/>
            <a:ext cx="2181901" cy="141888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36" name="Picture 7" descr="Pillinoensis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572877" y="5266796"/>
            <a:ext cx="2199523" cy="1447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37" name="Picture 8" descr="Pstreckeri"/>
          <p:cNvPicPr>
            <a:picLocks noChangeAspect="1" noChangeArrowheads="1"/>
          </p:cNvPicPr>
          <p:nvPr/>
        </p:nvPicPr>
        <p:blipFill>
          <a:blip r:embed="rId7"/>
          <a:srcRect l="7692" t="3896" r="10257" b="-813"/>
          <a:stretch>
            <a:fillRect/>
          </a:stretch>
        </p:blipFill>
        <p:spPr bwMode="auto">
          <a:xfrm>
            <a:off x="4724400" y="1905000"/>
            <a:ext cx="1524000" cy="118533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38" name="Picture 9" descr="PmaculataECM101"/>
          <p:cNvPicPr>
            <a:picLocks noChangeAspect="1" noChangeArrowheads="1"/>
          </p:cNvPicPr>
          <p:nvPr/>
        </p:nvPicPr>
        <p:blipFill>
          <a:blip r:embed="rId8"/>
          <a:srcRect l="18163" t="3928" b="13585"/>
          <a:stretch>
            <a:fillRect/>
          </a:stretch>
        </p:blipFill>
        <p:spPr bwMode="auto">
          <a:xfrm>
            <a:off x="6019800" y="3052233"/>
            <a:ext cx="1752600" cy="116725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39" name="Text Box 10"/>
          <p:cNvSpPr txBox="1">
            <a:spLocks noChangeArrowheads="1"/>
          </p:cNvSpPr>
          <p:nvPr/>
        </p:nvSpPr>
        <p:spPr bwMode="auto">
          <a:xfrm>
            <a:off x="3944939" y="4459502"/>
            <a:ext cx="550068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800">
                <a:latin typeface="Calibri" pitchFamily="-108" charset="0"/>
              </a:rPr>
              <a:t>Aubrey Heupel</a:t>
            </a:r>
            <a:endParaRPr lang="en-US" sz="2400">
              <a:latin typeface="Calibri" pitchFamily="-108" charset="0"/>
            </a:endParaRPr>
          </a:p>
        </p:txBody>
      </p:sp>
      <p:pic>
        <p:nvPicPr>
          <p:cNvPr id="40" name="Picture 11" descr="PbrimleyiECM1100"/>
          <p:cNvPicPr>
            <a:picLocks noChangeAspect="1" noChangeArrowheads="1"/>
          </p:cNvPicPr>
          <p:nvPr/>
        </p:nvPicPr>
        <p:blipFill>
          <a:blip r:embed="rId9"/>
          <a:srcRect l="11272" t="11261" r="6715" b="6728"/>
          <a:stretch>
            <a:fillRect/>
          </a:stretch>
        </p:blipFill>
        <p:spPr bwMode="auto">
          <a:xfrm>
            <a:off x="1447800" y="1928970"/>
            <a:ext cx="1676400" cy="112326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41" name="Picture 12" descr="PnigritaECM280"/>
          <p:cNvPicPr>
            <a:picLocks noChangeAspect="1" noChangeArrowheads="1"/>
          </p:cNvPicPr>
          <p:nvPr/>
        </p:nvPicPr>
        <p:blipFill>
          <a:blip r:embed="rId10"/>
          <a:srcRect l="16685" t="16678" r="15552" b="11119"/>
          <a:stretch>
            <a:fillRect/>
          </a:stretch>
        </p:blipFill>
        <p:spPr bwMode="auto">
          <a:xfrm>
            <a:off x="3082444" y="1909234"/>
            <a:ext cx="1641956" cy="1143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42" name="Picture 13" descr="PspnovECM015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1447800" y="4198636"/>
            <a:ext cx="1616528" cy="106339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43" name="Picture 14" descr="Pseudacris-feriarum601-2-3"/>
          <p:cNvPicPr>
            <a:picLocks noChangeAspect="1" noChangeArrowheads="1"/>
          </p:cNvPicPr>
          <p:nvPr/>
        </p:nvPicPr>
        <p:blipFill>
          <a:blip r:embed="rId12"/>
          <a:srcRect l="24304" t="21806" r="18431" b="17830"/>
          <a:stretch>
            <a:fillRect/>
          </a:stretch>
        </p:blipFill>
        <p:spPr bwMode="auto">
          <a:xfrm>
            <a:off x="2971800" y="2899834"/>
            <a:ext cx="3048000" cy="240959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24" name="Picture 4" descr="Pclarkii"/>
          <p:cNvPicPr>
            <a:picLocks noChangeAspect="1" noChangeArrowheads="1"/>
          </p:cNvPicPr>
          <p:nvPr/>
        </p:nvPicPr>
        <p:blipFill>
          <a:blip r:embed="rId13"/>
          <a:srcRect l="8643" t="17705" r="15327" b="4108"/>
          <a:stretch>
            <a:fillRect/>
          </a:stretch>
        </p:blipFill>
        <p:spPr bwMode="auto">
          <a:xfrm>
            <a:off x="6062804" y="1909234"/>
            <a:ext cx="1709596" cy="115626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45" name="Picture 1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152400" y="152400"/>
            <a:ext cx="793086" cy="679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914400" y="1598612"/>
            <a:ext cx="7315200" cy="1588"/>
          </a:xfrm>
          <a:prstGeom prst="line">
            <a:avLst/>
          </a:prstGeom>
          <a:ln w="31750" cap="rnd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/>
          <p:nvPr/>
        </p:nvSpPr>
        <p:spPr>
          <a:xfrm>
            <a:off x="838200" y="1524000"/>
            <a:ext cx="152400" cy="152400"/>
          </a:xfrm>
          <a:prstGeom prst="ellipse">
            <a:avLst/>
          </a:prstGeom>
          <a:solidFill>
            <a:srgbClr val="FFFF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9" name="Oval 8"/>
          <p:cNvSpPr/>
          <p:nvPr/>
        </p:nvSpPr>
        <p:spPr>
          <a:xfrm>
            <a:off x="2667000" y="1524000"/>
            <a:ext cx="152400" cy="152400"/>
          </a:xfrm>
          <a:prstGeom prst="ellips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0" name="Oval 9"/>
          <p:cNvSpPr/>
          <p:nvPr/>
        </p:nvSpPr>
        <p:spPr>
          <a:xfrm>
            <a:off x="3581400" y="1524000"/>
            <a:ext cx="152400" cy="152400"/>
          </a:xfrm>
          <a:prstGeom prst="ellips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1" name="Oval 10"/>
          <p:cNvSpPr/>
          <p:nvPr/>
        </p:nvSpPr>
        <p:spPr>
          <a:xfrm>
            <a:off x="4495800" y="1524000"/>
            <a:ext cx="152400" cy="152400"/>
          </a:xfrm>
          <a:prstGeom prst="ellips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3" name="Oval 12"/>
          <p:cNvSpPr/>
          <p:nvPr/>
        </p:nvSpPr>
        <p:spPr>
          <a:xfrm>
            <a:off x="5410200" y="1524000"/>
            <a:ext cx="152400" cy="152400"/>
          </a:xfrm>
          <a:prstGeom prst="ellips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4" name="Oval 13"/>
          <p:cNvSpPr/>
          <p:nvPr/>
        </p:nvSpPr>
        <p:spPr>
          <a:xfrm>
            <a:off x="6324600" y="1524000"/>
            <a:ext cx="152400" cy="152400"/>
          </a:xfrm>
          <a:prstGeom prst="ellips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5" name="Oval 14"/>
          <p:cNvSpPr/>
          <p:nvPr/>
        </p:nvSpPr>
        <p:spPr>
          <a:xfrm>
            <a:off x="7239000" y="1524000"/>
            <a:ext cx="152400" cy="152400"/>
          </a:xfrm>
          <a:prstGeom prst="ellips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6" name="Oval 15"/>
          <p:cNvSpPr/>
          <p:nvPr/>
        </p:nvSpPr>
        <p:spPr>
          <a:xfrm>
            <a:off x="8153400" y="1524000"/>
            <a:ext cx="152400" cy="152400"/>
          </a:xfrm>
          <a:prstGeom prst="ellips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7" name="TextBox 26"/>
          <p:cNvSpPr txBox="1"/>
          <p:nvPr/>
        </p:nvSpPr>
        <p:spPr>
          <a:xfrm rot="18000000">
            <a:off x="461611" y="505337"/>
            <a:ext cx="1556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  <a:latin typeface="+mj-lt"/>
              </a:rPr>
              <a:t>Question</a:t>
            </a:r>
          </a:p>
        </p:txBody>
      </p:sp>
      <p:sp>
        <p:nvSpPr>
          <p:cNvPr id="28" name="TextBox 27"/>
          <p:cNvSpPr txBox="1"/>
          <p:nvPr/>
        </p:nvSpPr>
        <p:spPr>
          <a:xfrm rot="18000000">
            <a:off x="1451529" y="636135"/>
            <a:ext cx="1254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Design</a:t>
            </a:r>
          </a:p>
        </p:txBody>
      </p:sp>
      <p:sp>
        <p:nvSpPr>
          <p:cNvPr id="29" name="TextBox 28"/>
          <p:cNvSpPr txBox="1"/>
          <p:nvPr/>
        </p:nvSpPr>
        <p:spPr>
          <a:xfrm rot="18000000">
            <a:off x="2400938" y="625107"/>
            <a:ext cx="12693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Collect</a:t>
            </a:r>
          </a:p>
        </p:txBody>
      </p:sp>
      <p:sp>
        <p:nvSpPr>
          <p:cNvPr id="30" name="TextBox 29"/>
          <p:cNvSpPr txBox="1"/>
          <p:nvPr/>
        </p:nvSpPr>
        <p:spPr>
          <a:xfrm rot="18000000">
            <a:off x="3289414" y="599764"/>
            <a:ext cx="13453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Extract</a:t>
            </a:r>
          </a:p>
        </p:txBody>
      </p:sp>
      <p:sp>
        <p:nvSpPr>
          <p:cNvPr id="31" name="TextBox 30"/>
          <p:cNvSpPr txBox="1"/>
          <p:nvPr/>
        </p:nvSpPr>
        <p:spPr>
          <a:xfrm rot="18000000">
            <a:off x="4217193" y="673975"/>
            <a:ext cx="11445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Enrich</a:t>
            </a:r>
          </a:p>
        </p:txBody>
      </p:sp>
      <p:sp>
        <p:nvSpPr>
          <p:cNvPr id="32" name="TextBox 31"/>
          <p:cNvSpPr txBox="1"/>
          <p:nvPr/>
        </p:nvSpPr>
        <p:spPr>
          <a:xfrm rot="18000000">
            <a:off x="5017771" y="489569"/>
            <a:ext cx="15998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Sequence</a:t>
            </a:r>
          </a:p>
        </p:txBody>
      </p:sp>
      <p:sp>
        <p:nvSpPr>
          <p:cNvPr id="33" name="TextBox 32"/>
          <p:cNvSpPr txBox="1"/>
          <p:nvPr/>
        </p:nvSpPr>
        <p:spPr>
          <a:xfrm rot="18000000">
            <a:off x="6060203" y="736003"/>
            <a:ext cx="10307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Align</a:t>
            </a:r>
          </a:p>
        </p:txBody>
      </p:sp>
      <p:sp>
        <p:nvSpPr>
          <p:cNvPr id="34" name="TextBox 33"/>
          <p:cNvSpPr txBox="1"/>
          <p:nvPr/>
        </p:nvSpPr>
        <p:spPr>
          <a:xfrm rot="18000000">
            <a:off x="6863645" y="543331"/>
            <a:ext cx="14745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Estimate</a:t>
            </a:r>
          </a:p>
        </p:txBody>
      </p:sp>
      <p:sp>
        <p:nvSpPr>
          <p:cNvPr id="35" name="TextBox 34"/>
          <p:cNvSpPr txBox="1"/>
          <p:nvPr/>
        </p:nvSpPr>
        <p:spPr>
          <a:xfrm rot="18000000">
            <a:off x="7843565" y="632140"/>
            <a:ext cx="12694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Employ</a:t>
            </a:r>
          </a:p>
        </p:txBody>
      </p:sp>
      <p:sp>
        <p:nvSpPr>
          <p:cNvPr id="21" name="Oval 20"/>
          <p:cNvSpPr/>
          <p:nvPr/>
        </p:nvSpPr>
        <p:spPr>
          <a:xfrm>
            <a:off x="1752600" y="1524000"/>
            <a:ext cx="152400" cy="152400"/>
          </a:xfrm>
          <a:prstGeom prst="ellips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2" name="TextBox 21"/>
          <p:cNvSpPr txBox="1"/>
          <p:nvPr/>
        </p:nvSpPr>
        <p:spPr>
          <a:xfrm>
            <a:off x="609600" y="1981200"/>
            <a:ext cx="8305800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+mj-lt"/>
              </a:rPr>
              <a:t> What processes drive diversity in chorus frogs?</a:t>
            </a:r>
          </a:p>
          <a:p>
            <a:pPr lvl="1">
              <a:buFont typeface="Arial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+mj-lt"/>
              </a:rPr>
              <a:t> How many species are there?</a:t>
            </a:r>
          </a:p>
          <a:p>
            <a:pPr lvl="1">
              <a:buFont typeface="Arial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+mj-lt"/>
              </a:rPr>
              <a:t> How are the chorus frogs related?</a:t>
            </a:r>
          </a:p>
          <a:p>
            <a:pPr lvl="1">
              <a:buFont typeface="Arial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+mj-lt"/>
              </a:rPr>
              <a:t> What are their geographic ranges?</a:t>
            </a:r>
            <a:endParaRPr lang="en-US" sz="3200" dirty="0">
              <a:solidFill>
                <a:schemeClr val="bg1"/>
              </a:solidFill>
              <a:latin typeface="+mj-lt"/>
            </a:endParaRPr>
          </a:p>
          <a:p>
            <a:pPr>
              <a:buFont typeface="Arial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+mj-lt"/>
              </a:rPr>
              <a:t>  Goals:</a:t>
            </a:r>
          </a:p>
          <a:p>
            <a:pPr lvl="1">
              <a:buFont typeface="Arial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+mj-lt"/>
              </a:rPr>
              <a:t> Reconstruct phylogeny of chorus frogs</a:t>
            </a:r>
          </a:p>
          <a:p>
            <a:pPr lvl="1">
              <a:buFont typeface="Arial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+mj-lt"/>
              </a:rPr>
              <a:t> Identify species boundaries</a:t>
            </a:r>
          </a:p>
          <a:p>
            <a:pPr lvl="1">
              <a:buFont typeface="Arial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+mj-lt"/>
              </a:rPr>
              <a:t> Apply the phylogeny to additional questions</a:t>
            </a:r>
          </a:p>
        </p:txBody>
      </p:sp>
      <p:pic>
        <p:nvPicPr>
          <p:cNvPr id="13313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152400"/>
            <a:ext cx="793086" cy="679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63365" y="0"/>
            <a:ext cx="686143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1295400" y="3008293"/>
            <a:ext cx="2209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+mj-lt"/>
              </a:rPr>
              <a:t>What should</a:t>
            </a:r>
          </a:p>
          <a:p>
            <a:r>
              <a:rPr lang="en-US" sz="2800" b="1" dirty="0">
                <a:latin typeface="+mj-lt"/>
              </a:rPr>
              <a:t>be sampled?</a:t>
            </a:r>
          </a:p>
        </p:txBody>
      </p:sp>
      <p:pic>
        <p:nvPicPr>
          <p:cNvPr id="9" name="Picture 3" descr="Pocularis"/>
          <p:cNvPicPr>
            <a:picLocks noChangeAspect="1" noChangeArrowheads="1"/>
          </p:cNvPicPr>
          <p:nvPr/>
        </p:nvPicPr>
        <p:blipFill>
          <a:blip r:embed="rId3"/>
          <a:srcRect l="5405"/>
          <a:stretch>
            <a:fillRect/>
          </a:stretch>
        </p:blipFill>
        <p:spPr bwMode="auto">
          <a:xfrm>
            <a:off x="6172200" y="3962400"/>
            <a:ext cx="663706" cy="46143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10" name="Picture 14" descr="Pseudacris-feriarum601-2-3"/>
          <p:cNvPicPr>
            <a:picLocks noChangeAspect="1" noChangeArrowheads="1"/>
          </p:cNvPicPr>
          <p:nvPr/>
        </p:nvPicPr>
        <p:blipFill>
          <a:blip r:embed="rId4"/>
          <a:srcRect l="24304" t="21806" r="18431" b="17830"/>
          <a:stretch>
            <a:fillRect/>
          </a:stretch>
        </p:blipFill>
        <p:spPr bwMode="auto">
          <a:xfrm>
            <a:off x="5715000" y="4495800"/>
            <a:ext cx="836420" cy="66123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11" name="Picture 4" descr="Pclarkii"/>
          <p:cNvPicPr>
            <a:picLocks noChangeAspect="1" noChangeArrowheads="1"/>
          </p:cNvPicPr>
          <p:nvPr/>
        </p:nvPicPr>
        <p:blipFill>
          <a:blip r:embed="rId5"/>
          <a:srcRect l="8643" t="17705" r="15327" b="4108"/>
          <a:stretch>
            <a:fillRect/>
          </a:stretch>
        </p:blipFill>
        <p:spPr bwMode="auto">
          <a:xfrm>
            <a:off x="3505200" y="4419600"/>
            <a:ext cx="914400" cy="61844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12" name="Picture 13" descr="PspnovECM015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572000" y="4495800"/>
            <a:ext cx="933121" cy="61383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13" name="Picture 9" descr="PmaculataECM101"/>
          <p:cNvPicPr>
            <a:picLocks noChangeAspect="1" noChangeArrowheads="1"/>
          </p:cNvPicPr>
          <p:nvPr/>
        </p:nvPicPr>
        <p:blipFill>
          <a:blip r:embed="rId7"/>
          <a:srcRect l="18163" t="3928" b="13585"/>
          <a:stretch>
            <a:fillRect/>
          </a:stretch>
        </p:blipFill>
        <p:spPr bwMode="auto">
          <a:xfrm>
            <a:off x="4495800" y="1828800"/>
            <a:ext cx="914400" cy="60900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15" name="Picture 7" descr="Pillinoensis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2709494" y="2550282"/>
            <a:ext cx="871906" cy="57391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16" name="Picture 11" descr="PbrimleyiECM1100"/>
          <p:cNvPicPr>
            <a:picLocks noChangeAspect="1" noChangeArrowheads="1"/>
          </p:cNvPicPr>
          <p:nvPr/>
        </p:nvPicPr>
        <p:blipFill>
          <a:blip r:embed="rId9"/>
          <a:srcRect l="11272" t="11261" r="6715" b="6728"/>
          <a:stretch>
            <a:fillRect/>
          </a:stretch>
        </p:blipFill>
        <p:spPr bwMode="auto">
          <a:xfrm>
            <a:off x="6096000" y="3276600"/>
            <a:ext cx="802385" cy="53763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cxnSp>
        <p:nvCxnSpPr>
          <p:cNvPr id="26" name="Straight Connector 25"/>
          <p:cNvCxnSpPr/>
          <p:nvPr/>
        </p:nvCxnSpPr>
        <p:spPr>
          <a:xfrm rot="5400000">
            <a:off x="4457700" y="2628900"/>
            <a:ext cx="685800" cy="3048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/>
          <p:cNvSpPr/>
          <p:nvPr/>
        </p:nvSpPr>
        <p:spPr>
          <a:xfrm>
            <a:off x="4572000" y="3048000"/>
            <a:ext cx="152400" cy="152400"/>
          </a:xfrm>
          <a:prstGeom prst="ellipse">
            <a:avLst/>
          </a:prstGeom>
          <a:solidFill>
            <a:srgbClr val="FFFF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cxnSp>
        <p:nvCxnSpPr>
          <p:cNvPr id="34" name="Straight Connector 33"/>
          <p:cNvCxnSpPr/>
          <p:nvPr/>
        </p:nvCxnSpPr>
        <p:spPr>
          <a:xfrm>
            <a:off x="3505200" y="2971800"/>
            <a:ext cx="1470118" cy="70811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V="1">
            <a:off x="5257800" y="2895600"/>
            <a:ext cx="1219200" cy="6858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/>
          <p:cNvSpPr/>
          <p:nvPr/>
        </p:nvSpPr>
        <p:spPr>
          <a:xfrm>
            <a:off x="5181600" y="3505200"/>
            <a:ext cx="152400" cy="152400"/>
          </a:xfrm>
          <a:prstGeom prst="ellipse">
            <a:avLst/>
          </a:prstGeom>
          <a:solidFill>
            <a:srgbClr val="FFFF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8" name="Oval 17"/>
          <p:cNvSpPr/>
          <p:nvPr/>
        </p:nvSpPr>
        <p:spPr>
          <a:xfrm>
            <a:off x="4876800" y="3581400"/>
            <a:ext cx="152400" cy="152400"/>
          </a:xfrm>
          <a:prstGeom prst="ellipse">
            <a:avLst/>
          </a:prstGeom>
          <a:solidFill>
            <a:srgbClr val="FFFF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pic>
        <p:nvPicPr>
          <p:cNvPr id="14" name="Picture 5" descr="Pcrucifer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 rot="16200000">
            <a:off x="6315440" y="2218960"/>
            <a:ext cx="551721" cy="83820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cxnSp>
        <p:nvCxnSpPr>
          <p:cNvPr id="41" name="Straight Connector 40"/>
          <p:cNvCxnSpPr/>
          <p:nvPr/>
        </p:nvCxnSpPr>
        <p:spPr>
          <a:xfrm flipV="1">
            <a:off x="5486400" y="3581400"/>
            <a:ext cx="609600" cy="2286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endCxn id="9" idx="1"/>
          </p:cNvCxnSpPr>
          <p:nvPr/>
        </p:nvCxnSpPr>
        <p:spPr>
          <a:xfrm>
            <a:off x="5334000" y="4038600"/>
            <a:ext cx="838200" cy="15451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5105400" y="3962400"/>
            <a:ext cx="685800" cy="5334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rot="16200000" flipH="1">
            <a:off x="4876800" y="4267200"/>
            <a:ext cx="381000" cy="762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/>
          <p:cNvSpPr/>
          <p:nvPr/>
        </p:nvSpPr>
        <p:spPr>
          <a:xfrm>
            <a:off x="5029200" y="3886200"/>
            <a:ext cx="152400" cy="152400"/>
          </a:xfrm>
          <a:prstGeom prst="ellipse">
            <a:avLst/>
          </a:prstGeom>
          <a:solidFill>
            <a:srgbClr val="FFFF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2" name="Oval 21"/>
          <p:cNvSpPr/>
          <p:nvPr/>
        </p:nvSpPr>
        <p:spPr>
          <a:xfrm>
            <a:off x="5410200" y="3733800"/>
            <a:ext cx="152400" cy="152400"/>
          </a:xfrm>
          <a:prstGeom prst="ellipse">
            <a:avLst/>
          </a:prstGeom>
          <a:solidFill>
            <a:srgbClr val="FFFF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1" name="Oval 20"/>
          <p:cNvSpPr/>
          <p:nvPr/>
        </p:nvSpPr>
        <p:spPr>
          <a:xfrm>
            <a:off x="5257800" y="3962400"/>
            <a:ext cx="152400" cy="152400"/>
          </a:xfrm>
          <a:prstGeom prst="ellipse">
            <a:avLst/>
          </a:prstGeom>
          <a:solidFill>
            <a:srgbClr val="FFFF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9" name="Oval 18"/>
          <p:cNvSpPr/>
          <p:nvPr/>
        </p:nvSpPr>
        <p:spPr>
          <a:xfrm>
            <a:off x="4953000" y="4038600"/>
            <a:ext cx="152400" cy="152400"/>
          </a:xfrm>
          <a:prstGeom prst="ellipse">
            <a:avLst/>
          </a:prstGeom>
          <a:solidFill>
            <a:srgbClr val="FFFF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cxnSp>
        <p:nvCxnSpPr>
          <p:cNvPr id="52" name="Straight Connector 51"/>
          <p:cNvCxnSpPr/>
          <p:nvPr/>
        </p:nvCxnSpPr>
        <p:spPr>
          <a:xfrm rot="10800000" flipV="1">
            <a:off x="4191000" y="4191000"/>
            <a:ext cx="609600" cy="2286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/>
          <p:cNvSpPr/>
          <p:nvPr/>
        </p:nvSpPr>
        <p:spPr>
          <a:xfrm>
            <a:off x="4724400" y="4114800"/>
            <a:ext cx="152400" cy="152400"/>
          </a:xfrm>
          <a:prstGeom prst="ellipse">
            <a:avLst/>
          </a:prstGeom>
          <a:solidFill>
            <a:srgbClr val="FFFF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7" grpId="0" animBg="1"/>
      <p:bldP spid="23" grpId="0" animBg="1"/>
      <p:bldP spid="18" grpId="0" animBg="1"/>
      <p:bldP spid="20" grpId="0" animBg="1"/>
      <p:bldP spid="22" grpId="0" animBg="1"/>
      <p:bldP spid="21" grpId="0" animBg="1"/>
      <p:bldP spid="19" grpId="0" animBg="1"/>
      <p:bldP spid="2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914400" y="1598612"/>
            <a:ext cx="7315200" cy="1588"/>
          </a:xfrm>
          <a:prstGeom prst="line">
            <a:avLst/>
          </a:prstGeom>
          <a:ln w="31750" cap="rnd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/>
          <p:nvPr/>
        </p:nvSpPr>
        <p:spPr>
          <a:xfrm>
            <a:off x="838200" y="1524000"/>
            <a:ext cx="152400" cy="152400"/>
          </a:xfrm>
          <a:prstGeom prst="ellips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9" name="Oval 8"/>
          <p:cNvSpPr/>
          <p:nvPr/>
        </p:nvSpPr>
        <p:spPr>
          <a:xfrm>
            <a:off x="2667000" y="1524000"/>
            <a:ext cx="152400" cy="152400"/>
          </a:xfrm>
          <a:prstGeom prst="ellips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0" name="Oval 9"/>
          <p:cNvSpPr/>
          <p:nvPr/>
        </p:nvSpPr>
        <p:spPr>
          <a:xfrm>
            <a:off x="3581400" y="1524000"/>
            <a:ext cx="152400" cy="152400"/>
          </a:xfrm>
          <a:prstGeom prst="ellips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1" name="Oval 10"/>
          <p:cNvSpPr/>
          <p:nvPr/>
        </p:nvSpPr>
        <p:spPr>
          <a:xfrm>
            <a:off x="4495800" y="1524000"/>
            <a:ext cx="152400" cy="152400"/>
          </a:xfrm>
          <a:prstGeom prst="ellips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3" name="Oval 12"/>
          <p:cNvSpPr/>
          <p:nvPr/>
        </p:nvSpPr>
        <p:spPr>
          <a:xfrm>
            <a:off x="5410200" y="1524000"/>
            <a:ext cx="152400" cy="152400"/>
          </a:xfrm>
          <a:prstGeom prst="ellips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4" name="Oval 13"/>
          <p:cNvSpPr/>
          <p:nvPr/>
        </p:nvSpPr>
        <p:spPr>
          <a:xfrm>
            <a:off x="6324600" y="1524000"/>
            <a:ext cx="152400" cy="152400"/>
          </a:xfrm>
          <a:prstGeom prst="ellips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5" name="Oval 14"/>
          <p:cNvSpPr/>
          <p:nvPr/>
        </p:nvSpPr>
        <p:spPr>
          <a:xfrm>
            <a:off x="7239000" y="1524000"/>
            <a:ext cx="152400" cy="152400"/>
          </a:xfrm>
          <a:prstGeom prst="ellips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6" name="Oval 15"/>
          <p:cNvSpPr/>
          <p:nvPr/>
        </p:nvSpPr>
        <p:spPr>
          <a:xfrm>
            <a:off x="8153400" y="1524000"/>
            <a:ext cx="152400" cy="152400"/>
          </a:xfrm>
          <a:prstGeom prst="ellips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7" name="TextBox 26"/>
          <p:cNvSpPr txBox="1"/>
          <p:nvPr/>
        </p:nvSpPr>
        <p:spPr>
          <a:xfrm rot="18000000">
            <a:off x="461611" y="505337"/>
            <a:ext cx="1556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Question</a:t>
            </a:r>
          </a:p>
        </p:txBody>
      </p:sp>
      <p:sp>
        <p:nvSpPr>
          <p:cNvPr id="28" name="TextBox 27"/>
          <p:cNvSpPr txBox="1"/>
          <p:nvPr/>
        </p:nvSpPr>
        <p:spPr>
          <a:xfrm rot="18000000">
            <a:off x="1451529" y="636135"/>
            <a:ext cx="1254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  <a:latin typeface="+mj-lt"/>
              </a:rPr>
              <a:t>Design</a:t>
            </a:r>
          </a:p>
        </p:txBody>
      </p:sp>
      <p:sp>
        <p:nvSpPr>
          <p:cNvPr id="29" name="TextBox 28"/>
          <p:cNvSpPr txBox="1"/>
          <p:nvPr/>
        </p:nvSpPr>
        <p:spPr>
          <a:xfrm rot="18000000">
            <a:off x="2400938" y="625107"/>
            <a:ext cx="12693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Collect</a:t>
            </a:r>
          </a:p>
        </p:txBody>
      </p:sp>
      <p:sp>
        <p:nvSpPr>
          <p:cNvPr id="30" name="TextBox 29"/>
          <p:cNvSpPr txBox="1"/>
          <p:nvPr/>
        </p:nvSpPr>
        <p:spPr>
          <a:xfrm rot="18000000">
            <a:off x="3289414" y="599764"/>
            <a:ext cx="13453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Extract</a:t>
            </a:r>
          </a:p>
        </p:txBody>
      </p:sp>
      <p:sp>
        <p:nvSpPr>
          <p:cNvPr id="31" name="TextBox 30"/>
          <p:cNvSpPr txBox="1"/>
          <p:nvPr/>
        </p:nvSpPr>
        <p:spPr>
          <a:xfrm rot="18000000">
            <a:off x="4217193" y="673975"/>
            <a:ext cx="11445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Enrich</a:t>
            </a:r>
          </a:p>
        </p:txBody>
      </p:sp>
      <p:sp>
        <p:nvSpPr>
          <p:cNvPr id="32" name="TextBox 31"/>
          <p:cNvSpPr txBox="1"/>
          <p:nvPr/>
        </p:nvSpPr>
        <p:spPr>
          <a:xfrm rot="18000000">
            <a:off x="5017771" y="489569"/>
            <a:ext cx="15998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Sequence</a:t>
            </a:r>
          </a:p>
        </p:txBody>
      </p:sp>
      <p:sp>
        <p:nvSpPr>
          <p:cNvPr id="33" name="TextBox 32"/>
          <p:cNvSpPr txBox="1"/>
          <p:nvPr/>
        </p:nvSpPr>
        <p:spPr>
          <a:xfrm rot="18000000">
            <a:off x="6060203" y="736003"/>
            <a:ext cx="10307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Align</a:t>
            </a:r>
          </a:p>
        </p:txBody>
      </p:sp>
      <p:sp>
        <p:nvSpPr>
          <p:cNvPr id="34" name="TextBox 33"/>
          <p:cNvSpPr txBox="1"/>
          <p:nvPr/>
        </p:nvSpPr>
        <p:spPr>
          <a:xfrm rot="18000000">
            <a:off x="6863645" y="543331"/>
            <a:ext cx="14745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Estimate</a:t>
            </a:r>
          </a:p>
        </p:txBody>
      </p:sp>
      <p:sp>
        <p:nvSpPr>
          <p:cNvPr id="35" name="TextBox 34"/>
          <p:cNvSpPr txBox="1"/>
          <p:nvPr/>
        </p:nvSpPr>
        <p:spPr>
          <a:xfrm rot="18000000">
            <a:off x="7843565" y="632140"/>
            <a:ext cx="12694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Employ</a:t>
            </a:r>
          </a:p>
        </p:txBody>
      </p:sp>
      <p:sp>
        <p:nvSpPr>
          <p:cNvPr id="21" name="Oval 20"/>
          <p:cNvSpPr/>
          <p:nvPr/>
        </p:nvSpPr>
        <p:spPr>
          <a:xfrm>
            <a:off x="1752600" y="1524000"/>
            <a:ext cx="152400" cy="152400"/>
          </a:xfrm>
          <a:prstGeom prst="ellipse">
            <a:avLst/>
          </a:prstGeom>
          <a:solidFill>
            <a:srgbClr val="FFFF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2" name="TextBox 21"/>
          <p:cNvSpPr txBox="1"/>
          <p:nvPr/>
        </p:nvSpPr>
        <p:spPr>
          <a:xfrm>
            <a:off x="609600" y="1981200"/>
            <a:ext cx="8534400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+mj-lt"/>
              </a:rPr>
              <a:t>Consider the following when designing an experiment:  </a:t>
            </a:r>
            <a:endParaRPr lang="en-US" sz="2800" dirty="0">
              <a:solidFill>
                <a:schemeClr val="bg1"/>
              </a:solidFill>
              <a:latin typeface="+mj-lt"/>
            </a:endParaRPr>
          </a:p>
          <a:p>
            <a:pPr>
              <a:buFont typeface="Arial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+mj-lt"/>
              </a:rPr>
              <a:t>  How many samples are needed?</a:t>
            </a:r>
          </a:p>
          <a:p>
            <a:pPr>
              <a:buFont typeface="Arial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+mj-lt"/>
              </a:rPr>
              <a:t>  How should the samples be distributed?</a:t>
            </a:r>
          </a:p>
          <a:p>
            <a:pPr>
              <a:buFont typeface="Arial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+mj-lt"/>
              </a:rPr>
              <a:t>  How can bias be minimized?</a:t>
            </a:r>
          </a:p>
          <a:p>
            <a:pPr>
              <a:buFont typeface="Arial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+mj-lt"/>
              </a:rPr>
              <a:t>  What types of analyses are available?</a:t>
            </a:r>
          </a:p>
          <a:p>
            <a:pPr>
              <a:buFont typeface="Arial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+mj-lt"/>
              </a:rPr>
              <a:t>  What assumptions do the analysis methods make?</a:t>
            </a:r>
          </a:p>
          <a:p>
            <a:pPr>
              <a:buFont typeface="Arial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+mj-lt"/>
              </a:rPr>
              <a:t>  How will error propagate?</a:t>
            </a:r>
          </a:p>
        </p:txBody>
      </p:sp>
      <p:grpSp>
        <p:nvGrpSpPr>
          <p:cNvPr id="23" name="Group 22"/>
          <p:cNvGrpSpPr/>
          <p:nvPr/>
        </p:nvGrpSpPr>
        <p:grpSpPr>
          <a:xfrm rot="16200000">
            <a:off x="6285308" y="3467497"/>
            <a:ext cx="1144589" cy="305594"/>
            <a:chOff x="5333206" y="1828800"/>
            <a:chExt cx="3050382" cy="305594"/>
          </a:xfrm>
        </p:grpSpPr>
        <p:cxnSp>
          <p:nvCxnSpPr>
            <p:cNvPr id="24" name="Straight Connector 23"/>
            <p:cNvCxnSpPr/>
            <p:nvPr/>
          </p:nvCxnSpPr>
          <p:spPr>
            <a:xfrm rot="5400000">
              <a:off x="5181600" y="1981200"/>
              <a:ext cx="304800" cy="1588"/>
            </a:xfrm>
            <a:prstGeom prst="line">
              <a:avLst/>
            </a:prstGeom>
            <a:ln w="34925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rot="5400000">
              <a:off x="8230394" y="1980406"/>
              <a:ext cx="304800" cy="1588"/>
            </a:xfrm>
            <a:prstGeom prst="line">
              <a:avLst/>
            </a:prstGeom>
            <a:ln w="34925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rot="10800000" flipV="1">
              <a:off x="5334000" y="2133600"/>
              <a:ext cx="3048000" cy="794"/>
            </a:xfrm>
            <a:prstGeom prst="line">
              <a:avLst/>
            </a:prstGeom>
            <a:ln w="34925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TextBox 35"/>
          <p:cNvSpPr txBox="1"/>
          <p:nvPr/>
        </p:nvSpPr>
        <p:spPr>
          <a:xfrm>
            <a:off x="7086600" y="2990671"/>
            <a:ext cx="1752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FF00"/>
                </a:solidFill>
                <a:latin typeface="+mj-lt"/>
              </a:rPr>
              <a:t>Theory &amp;</a:t>
            </a:r>
          </a:p>
          <a:p>
            <a:pPr algn="ctr"/>
            <a:r>
              <a:rPr lang="en-US" dirty="0">
                <a:solidFill>
                  <a:srgbClr val="FFFF00"/>
                </a:solidFill>
                <a:latin typeface="+mj-lt"/>
              </a:rPr>
              <a:t>simulations</a:t>
            </a:r>
          </a:p>
          <a:p>
            <a:pPr algn="ctr"/>
            <a:r>
              <a:rPr lang="en-US" dirty="0">
                <a:solidFill>
                  <a:srgbClr val="FFFF00"/>
                </a:solidFill>
                <a:latin typeface="+mj-lt"/>
              </a:rPr>
              <a:t>should provide</a:t>
            </a:r>
          </a:p>
          <a:p>
            <a:pPr algn="ctr"/>
            <a:r>
              <a:rPr lang="en-US" dirty="0">
                <a:solidFill>
                  <a:srgbClr val="FFFF00"/>
                </a:solidFill>
                <a:latin typeface="+mj-lt"/>
              </a:rPr>
              <a:t>answers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6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914400" y="1598612"/>
            <a:ext cx="7315200" cy="1588"/>
          </a:xfrm>
          <a:prstGeom prst="line">
            <a:avLst/>
          </a:prstGeom>
          <a:ln w="31750" cap="rnd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/>
          <p:nvPr/>
        </p:nvSpPr>
        <p:spPr>
          <a:xfrm>
            <a:off x="838200" y="1524000"/>
            <a:ext cx="152400" cy="152400"/>
          </a:xfrm>
          <a:prstGeom prst="ellips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9" name="Oval 8"/>
          <p:cNvSpPr/>
          <p:nvPr/>
        </p:nvSpPr>
        <p:spPr>
          <a:xfrm>
            <a:off x="2667000" y="1524000"/>
            <a:ext cx="152400" cy="152400"/>
          </a:xfrm>
          <a:prstGeom prst="ellips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0" name="Oval 9"/>
          <p:cNvSpPr/>
          <p:nvPr/>
        </p:nvSpPr>
        <p:spPr>
          <a:xfrm>
            <a:off x="3581400" y="1524000"/>
            <a:ext cx="152400" cy="152400"/>
          </a:xfrm>
          <a:prstGeom prst="ellips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1" name="Oval 10"/>
          <p:cNvSpPr/>
          <p:nvPr/>
        </p:nvSpPr>
        <p:spPr>
          <a:xfrm>
            <a:off x="4495800" y="1524000"/>
            <a:ext cx="152400" cy="152400"/>
          </a:xfrm>
          <a:prstGeom prst="ellips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3" name="Oval 12"/>
          <p:cNvSpPr/>
          <p:nvPr/>
        </p:nvSpPr>
        <p:spPr>
          <a:xfrm>
            <a:off x="5410200" y="1524000"/>
            <a:ext cx="152400" cy="152400"/>
          </a:xfrm>
          <a:prstGeom prst="ellips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4" name="Oval 13"/>
          <p:cNvSpPr/>
          <p:nvPr/>
        </p:nvSpPr>
        <p:spPr>
          <a:xfrm>
            <a:off x="6324600" y="1524000"/>
            <a:ext cx="152400" cy="152400"/>
          </a:xfrm>
          <a:prstGeom prst="ellips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5" name="Oval 14"/>
          <p:cNvSpPr/>
          <p:nvPr/>
        </p:nvSpPr>
        <p:spPr>
          <a:xfrm>
            <a:off x="7239000" y="1524000"/>
            <a:ext cx="152400" cy="152400"/>
          </a:xfrm>
          <a:prstGeom prst="ellips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6" name="Oval 15"/>
          <p:cNvSpPr/>
          <p:nvPr/>
        </p:nvSpPr>
        <p:spPr>
          <a:xfrm>
            <a:off x="8153400" y="1524000"/>
            <a:ext cx="152400" cy="152400"/>
          </a:xfrm>
          <a:prstGeom prst="ellipse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7" name="TextBox 26"/>
          <p:cNvSpPr txBox="1"/>
          <p:nvPr/>
        </p:nvSpPr>
        <p:spPr>
          <a:xfrm rot="18000000">
            <a:off x="461611" y="505337"/>
            <a:ext cx="1556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Question</a:t>
            </a:r>
          </a:p>
        </p:txBody>
      </p:sp>
      <p:sp>
        <p:nvSpPr>
          <p:cNvPr id="28" name="TextBox 27"/>
          <p:cNvSpPr txBox="1"/>
          <p:nvPr/>
        </p:nvSpPr>
        <p:spPr>
          <a:xfrm rot="18000000">
            <a:off x="1451529" y="636135"/>
            <a:ext cx="1254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  <a:latin typeface="+mj-lt"/>
              </a:rPr>
              <a:t>Design</a:t>
            </a:r>
          </a:p>
        </p:txBody>
      </p:sp>
      <p:sp>
        <p:nvSpPr>
          <p:cNvPr id="29" name="TextBox 28"/>
          <p:cNvSpPr txBox="1"/>
          <p:nvPr/>
        </p:nvSpPr>
        <p:spPr>
          <a:xfrm rot="18000000">
            <a:off x="2400938" y="625107"/>
            <a:ext cx="12693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Collect</a:t>
            </a:r>
          </a:p>
        </p:txBody>
      </p:sp>
      <p:sp>
        <p:nvSpPr>
          <p:cNvPr id="30" name="TextBox 29"/>
          <p:cNvSpPr txBox="1"/>
          <p:nvPr/>
        </p:nvSpPr>
        <p:spPr>
          <a:xfrm rot="18000000">
            <a:off x="3289414" y="599764"/>
            <a:ext cx="13453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Extract</a:t>
            </a:r>
          </a:p>
        </p:txBody>
      </p:sp>
      <p:sp>
        <p:nvSpPr>
          <p:cNvPr id="31" name="TextBox 30"/>
          <p:cNvSpPr txBox="1"/>
          <p:nvPr/>
        </p:nvSpPr>
        <p:spPr>
          <a:xfrm rot="18000000">
            <a:off x="4217193" y="673975"/>
            <a:ext cx="11445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Enrich</a:t>
            </a:r>
          </a:p>
        </p:txBody>
      </p:sp>
      <p:sp>
        <p:nvSpPr>
          <p:cNvPr id="32" name="TextBox 31"/>
          <p:cNvSpPr txBox="1"/>
          <p:nvPr/>
        </p:nvSpPr>
        <p:spPr>
          <a:xfrm rot="18000000">
            <a:off x="5017771" y="489569"/>
            <a:ext cx="15998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Sequence</a:t>
            </a:r>
          </a:p>
        </p:txBody>
      </p:sp>
      <p:sp>
        <p:nvSpPr>
          <p:cNvPr id="33" name="TextBox 32"/>
          <p:cNvSpPr txBox="1"/>
          <p:nvPr/>
        </p:nvSpPr>
        <p:spPr>
          <a:xfrm rot="18000000">
            <a:off x="6060203" y="736003"/>
            <a:ext cx="10307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Align</a:t>
            </a:r>
          </a:p>
        </p:txBody>
      </p:sp>
      <p:sp>
        <p:nvSpPr>
          <p:cNvPr id="34" name="TextBox 33"/>
          <p:cNvSpPr txBox="1"/>
          <p:nvPr/>
        </p:nvSpPr>
        <p:spPr>
          <a:xfrm rot="18000000">
            <a:off x="6863645" y="543331"/>
            <a:ext cx="14745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Estimate</a:t>
            </a:r>
          </a:p>
        </p:txBody>
      </p:sp>
      <p:sp>
        <p:nvSpPr>
          <p:cNvPr id="35" name="TextBox 34"/>
          <p:cNvSpPr txBox="1"/>
          <p:nvPr/>
        </p:nvSpPr>
        <p:spPr>
          <a:xfrm rot="18000000">
            <a:off x="7843565" y="632140"/>
            <a:ext cx="12694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Employ</a:t>
            </a:r>
          </a:p>
        </p:txBody>
      </p:sp>
      <p:sp>
        <p:nvSpPr>
          <p:cNvPr id="21" name="Oval 20"/>
          <p:cNvSpPr/>
          <p:nvPr/>
        </p:nvSpPr>
        <p:spPr>
          <a:xfrm>
            <a:off x="1752600" y="1524000"/>
            <a:ext cx="152400" cy="152400"/>
          </a:xfrm>
          <a:prstGeom prst="ellipse">
            <a:avLst/>
          </a:prstGeom>
          <a:solidFill>
            <a:srgbClr val="FFFF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05000" y="2743200"/>
            <a:ext cx="5283226" cy="38552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2" name="TextBox 21"/>
          <p:cNvSpPr txBox="1"/>
          <p:nvPr/>
        </p:nvSpPr>
        <p:spPr>
          <a:xfrm>
            <a:off x="609600" y="1981200"/>
            <a:ext cx="8305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+mj-lt"/>
              </a:rPr>
              <a:t>  How many samples are needed?</a:t>
            </a:r>
          </a:p>
        </p:txBody>
      </p:sp>
      <p:sp>
        <p:nvSpPr>
          <p:cNvPr id="23" name="Rectangle 22"/>
          <p:cNvSpPr/>
          <p:nvPr/>
        </p:nvSpPr>
        <p:spPr>
          <a:xfrm>
            <a:off x="2438400" y="6400800"/>
            <a:ext cx="4191000" cy="228600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1" animBg="1"/>
    </p:bldLst>
  </p:timing>
</p:sld>
</file>

<file path=ppt/theme/theme1.xml><?xml version="1.0" encoding="utf-8"?>
<a:theme xmlns:a="http://schemas.openxmlformats.org/drawingml/2006/main" name="25Aug2010_DataType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2">
      <a:majorFont>
        <a:latin typeface="Calibri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Cambria"/>
        <a:ea typeface=""/>
        <a:cs typeface=""/>
        <a:font script="Jpan" typeface="HG明朝B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25Aug2010_DataTypes</Template>
  <TotalTime>3194</TotalTime>
  <Words>1080</Words>
  <Application>Microsoft Macintosh PowerPoint</Application>
  <PresentationFormat>On-screen Show (4:3)</PresentationFormat>
  <Paragraphs>459</Paragraphs>
  <Slides>40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6" baseType="lpstr">
      <vt:lpstr>Arial</vt:lpstr>
      <vt:lpstr>Calibri</vt:lpstr>
      <vt:lpstr>Cambria</vt:lpstr>
      <vt:lpstr>Courier New</vt:lpstr>
      <vt:lpstr>Wingdings</vt:lpstr>
      <vt:lpstr>25Aug2010_DataTypes</vt:lpstr>
      <vt:lpstr>Experimental Design (14 reasons your results may be meaningless)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Drum roll please…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Types</dc:title>
  <dc:creator>Alan</dc:creator>
  <cp:lastModifiedBy>Alan Lemmon</cp:lastModifiedBy>
  <cp:revision>67</cp:revision>
  <dcterms:created xsi:type="dcterms:W3CDTF">2010-08-28T16:12:56Z</dcterms:created>
  <dcterms:modified xsi:type="dcterms:W3CDTF">2018-08-28T14:52:25Z</dcterms:modified>
</cp:coreProperties>
</file>